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Lst>
  <p:sldSz cx="18288000" cy="10287000"/>
  <p:notesSz cx="6858000" cy="9144000"/>
  <p:embeddedFontLst>
    <p:embeddedFont>
      <p:font typeface="Canva Sans Bold" panose="020B0604020202020204" charset="0"/>
      <p:regular r:id="rId22"/>
    </p:embeddedFont>
    <p:embeddedFont>
      <p:font typeface="Lato Bold" panose="020B0604020202020204" charset="0"/>
      <p:regular r:id="rId23"/>
    </p:embeddedFont>
    <p:embeddedFont>
      <p:font typeface="Quicksand" panose="020B0604020202020204" charset="0"/>
      <p:regular r:id="rId24"/>
    </p:embeddedFont>
    <p:embeddedFont>
      <p:font typeface="IBM Plex Sans Bold" panose="020B0604020202020204" charset="0"/>
      <p:regular r:id="rId25"/>
    </p:embeddedFont>
    <p:embeddedFont>
      <p:font typeface="Garet" panose="020B0604020202020204" charset="0"/>
      <p:regular r:id="rId26"/>
    </p:embeddedFont>
    <p:embeddedFont>
      <p:font typeface="Calibri" panose="020F0502020204030204" pitchFamily="34" charset="0"/>
      <p:regular r:id="rId27"/>
      <p:bold r:id="rId28"/>
      <p:italic r:id="rId29"/>
      <p:boldItalic r:id="rId30"/>
    </p:embeddedFont>
    <p:embeddedFont>
      <p:font typeface="Telegraf Bold" panose="020B0604020202020204" charset="0"/>
      <p:regular r:id="rId31"/>
    </p:embeddedFont>
    <p:embeddedFont>
      <p:font typeface="Be Vietnam Ultra-Bold" panose="020B0604020202020204" charset="0"/>
      <p:regular r:id="rId32"/>
    </p:embeddedFont>
    <p:embeddedFont>
      <p:font typeface="Canva Sans" panose="020B0604020202020204" charset="0"/>
      <p:regular r:id="rId33"/>
    </p:embeddedFont>
    <p:embeddedFont>
      <p:font typeface="Quicksand Bold" panose="020B0604020202020204" charset="0"/>
      <p:regular r:id="rId34"/>
    </p:embeddedFont>
    <p:embeddedFont>
      <p:font typeface="IBM Plex Sans" panose="020B0604020202020204" charset="0"/>
      <p:regular r:id="rId35"/>
    </p:embeddedFont>
    <p:embeddedFont>
      <p:font typeface="Lato" panose="020B0604020202020204" charset="0"/>
      <p:regular r:id="rId36"/>
    </p:embeddedFont>
    <p:embeddedFont>
      <p:font typeface="Be Vietnam" panose="020B0604020202020204" charset="0"/>
      <p:regular r:id="rId3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3" d="100"/>
          <a:sy n="73" d="100"/>
        </p:scale>
        <p:origin x="594" y="6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font" Target="fonts/font13.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8.fntdata"/><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font" Target="fonts/font11.fntdata"/><Relationship Id="rId37" Type="http://schemas.openxmlformats.org/officeDocument/2006/relationships/font" Target="fonts/font16.fnt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36" Type="http://schemas.openxmlformats.org/officeDocument/2006/relationships/font" Target="fonts/font1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35" Type="http://schemas.openxmlformats.org/officeDocument/2006/relationships/font" Target="fonts/font14.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font" Target="fonts/font12.fntdata"/><Relationship Id="rId38"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9/2/2024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9/2/2024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9/2/2024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9/2/2024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9/2/2024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9/2/2024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9/2/2024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9/2/2024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9/2/2024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6.jpeg"/></Relationships>
</file>

<file path=ppt/slides/_rels/slide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2.png"/><Relationship Id="rId1" Type="http://schemas.openxmlformats.org/officeDocument/2006/relationships/slideLayout" Target="../slideLayouts/slideLayout7.xml"/><Relationship Id="rId5" Type="http://schemas.openxmlformats.org/officeDocument/2006/relationships/image" Target="../media/image10.svg"/><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2.png"/><Relationship Id="rId1" Type="http://schemas.openxmlformats.org/officeDocument/2006/relationships/slideLayout" Target="../slideLayouts/slideLayout7.xml"/><Relationship Id="rId5" Type="http://schemas.openxmlformats.org/officeDocument/2006/relationships/image" Target="../media/image10.svg"/><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2.png"/><Relationship Id="rId1" Type="http://schemas.openxmlformats.org/officeDocument/2006/relationships/slideLayout" Target="../slideLayouts/slideLayout7.xml"/><Relationship Id="rId5" Type="http://schemas.openxmlformats.org/officeDocument/2006/relationships/image" Target="../media/image10.svg"/><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9.svg"/></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0.svg"/></Relationships>
</file>

<file path=ppt/slides/_rels/slide1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5.jpeg"/></Relationships>
</file>

<file path=ppt/slides/_rels/slide5.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6.png"/><Relationship Id="rId7" Type="http://schemas.openxmlformats.org/officeDocument/2006/relationships/image" Target="../media/image9.jpe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10.svg"/><Relationship Id="rId9"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2.png"/><Relationship Id="rId1" Type="http://schemas.openxmlformats.org/officeDocument/2006/relationships/slideLayout" Target="../slideLayouts/slideLayout7.xml"/><Relationship Id="rId5" Type="http://schemas.openxmlformats.org/officeDocument/2006/relationships/image" Target="../media/image10.sv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sp>
      <p:sp>
        <p:nvSpPr>
          <p:cNvPr id="3" name="Freeform 3"/>
          <p:cNvSpPr/>
          <p:nvPr/>
        </p:nvSpPr>
        <p:spPr>
          <a:xfrm rot="-2700000">
            <a:off x="4226452" y="2785792"/>
            <a:ext cx="16909587" cy="6118196"/>
          </a:xfrm>
          <a:custGeom>
            <a:avLst/>
            <a:gdLst/>
            <a:ahLst/>
            <a:cxnLst/>
            <a:rect l="l" t="t" r="r" b="b"/>
            <a:pathLst>
              <a:path w="16909587" h="6118196">
                <a:moveTo>
                  <a:pt x="0" y="0"/>
                </a:moveTo>
                <a:lnTo>
                  <a:pt x="16909587" y="0"/>
                </a:lnTo>
                <a:lnTo>
                  <a:pt x="16909587" y="6118196"/>
                </a:lnTo>
                <a:lnTo>
                  <a:pt x="0" y="6118196"/>
                </a:lnTo>
                <a:lnTo>
                  <a:pt x="0" y="0"/>
                </a:lnTo>
                <a:close/>
              </a:path>
            </a:pathLst>
          </a:custGeom>
          <a:blipFill>
            <a:blip r:embed="rId3">
              <a:alphaModFix amt="60000"/>
              <a:extLst>
                <a:ext uri="{96DAC541-7B7A-43D3-8B79-37D633B846F1}">
                  <asvg:svgBlip xmlns:asvg="http://schemas.microsoft.com/office/drawing/2016/SVG/main" xmlns="" r:embed="rId4"/>
                </a:ext>
              </a:extLst>
            </a:blip>
            <a:stretch>
              <a:fillRect/>
            </a:stretch>
          </a:blipFill>
        </p:spPr>
      </p:sp>
      <p:sp>
        <p:nvSpPr>
          <p:cNvPr id="4" name="TextBox 4"/>
          <p:cNvSpPr txBox="1"/>
          <p:nvPr/>
        </p:nvSpPr>
        <p:spPr>
          <a:xfrm>
            <a:off x="3064759" y="2867743"/>
            <a:ext cx="12158483" cy="1918979"/>
          </a:xfrm>
          <a:prstGeom prst="rect">
            <a:avLst/>
          </a:prstGeom>
        </p:spPr>
        <p:txBody>
          <a:bodyPr lIns="0" tIns="0" rIns="0" bIns="0" rtlCol="0" anchor="t">
            <a:spAutoFit/>
          </a:bodyPr>
          <a:lstStyle/>
          <a:p>
            <a:pPr algn="ctr">
              <a:lnSpc>
                <a:spcPts val="7483"/>
              </a:lnSpc>
            </a:pPr>
            <a:r>
              <a:rPr lang="en-US" sz="7265">
                <a:solidFill>
                  <a:srgbClr val="F8F8F8"/>
                </a:solidFill>
                <a:latin typeface="Be Vietnam"/>
                <a:ea typeface="Be Vietnam"/>
                <a:cs typeface="Be Vietnam"/>
                <a:sym typeface="Be Vietnam"/>
              </a:rPr>
              <a:t>SOFT SKILL ENHANCEMENT AI  APPLICATION</a:t>
            </a:r>
          </a:p>
        </p:txBody>
      </p:sp>
      <p:sp>
        <p:nvSpPr>
          <p:cNvPr id="5" name="TextBox 5"/>
          <p:cNvSpPr txBox="1"/>
          <p:nvPr/>
        </p:nvSpPr>
        <p:spPr>
          <a:xfrm>
            <a:off x="7362823" y="5491830"/>
            <a:ext cx="3562353" cy="353060"/>
          </a:xfrm>
          <a:prstGeom prst="rect">
            <a:avLst/>
          </a:prstGeom>
        </p:spPr>
        <p:txBody>
          <a:bodyPr lIns="0" tIns="0" rIns="0" bIns="0" rtlCol="0" anchor="t">
            <a:spAutoFit/>
          </a:bodyPr>
          <a:lstStyle/>
          <a:p>
            <a:pPr marL="0" lvl="0" indent="0" algn="ctr">
              <a:lnSpc>
                <a:spcPts val="2859"/>
              </a:lnSpc>
              <a:spcBef>
                <a:spcPct val="0"/>
              </a:spcBef>
            </a:pPr>
            <a:r>
              <a:rPr lang="en-US" sz="2199" b="1" u="none" spc="191">
                <a:solidFill>
                  <a:srgbClr val="F8F8F8"/>
                </a:solidFill>
                <a:latin typeface="Be Vietnam Ultra-Bold"/>
                <a:ea typeface="Be Vietnam Ultra-Bold"/>
                <a:cs typeface="Be Vietnam Ultra-Bold"/>
                <a:sym typeface="Be Vietnam Ultra-Bold"/>
              </a:rPr>
              <a:t>PRESENTED BY</a:t>
            </a:r>
          </a:p>
        </p:txBody>
      </p:sp>
      <p:sp>
        <p:nvSpPr>
          <p:cNvPr id="6" name="TextBox 6"/>
          <p:cNvSpPr txBox="1"/>
          <p:nvPr/>
        </p:nvSpPr>
        <p:spPr>
          <a:xfrm>
            <a:off x="5286390" y="6397455"/>
            <a:ext cx="7715219" cy="669854"/>
          </a:xfrm>
          <a:prstGeom prst="rect">
            <a:avLst/>
          </a:prstGeom>
        </p:spPr>
        <p:txBody>
          <a:bodyPr lIns="0" tIns="0" rIns="0" bIns="0" rtlCol="0" anchor="t">
            <a:spAutoFit/>
          </a:bodyPr>
          <a:lstStyle/>
          <a:p>
            <a:pPr algn="ctr">
              <a:lnSpc>
                <a:spcPts val="5603"/>
              </a:lnSpc>
            </a:pPr>
            <a:r>
              <a:rPr lang="en-US" sz="4002">
                <a:solidFill>
                  <a:srgbClr val="F8F8F8"/>
                </a:solidFill>
                <a:latin typeface="IBM Plex Sans"/>
                <a:ea typeface="IBM Plex Sans"/>
                <a:cs typeface="IBM Plex Sans"/>
                <a:sym typeface="IBM Plex Sans"/>
              </a:rPr>
              <a:t>BLITZKRIEGBOYS_ANAND_INST</a:t>
            </a:r>
          </a:p>
        </p:txBody>
      </p:sp>
      <p:sp>
        <p:nvSpPr>
          <p:cNvPr id="7" name="TextBox 7"/>
          <p:cNvSpPr txBox="1"/>
          <p:nvPr/>
        </p:nvSpPr>
        <p:spPr>
          <a:xfrm>
            <a:off x="5286390" y="8051500"/>
            <a:ext cx="7722235" cy="547370"/>
          </a:xfrm>
          <a:prstGeom prst="rect">
            <a:avLst/>
          </a:prstGeom>
        </p:spPr>
        <p:txBody>
          <a:bodyPr lIns="0" tIns="0" rIns="0" bIns="0" rtlCol="0" anchor="t">
            <a:spAutoFit/>
          </a:bodyPr>
          <a:lstStyle/>
          <a:p>
            <a:pPr algn="ctr">
              <a:lnSpc>
                <a:spcPts val="4480"/>
              </a:lnSpc>
            </a:pPr>
            <a:r>
              <a:rPr lang="en-US" sz="3200">
                <a:solidFill>
                  <a:srgbClr val="F8F8F8"/>
                </a:solidFill>
                <a:latin typeface="IBM Plex Sans"/>
                <a:ea typeface="IBM Plex Sans"/>
                <a:cs typeface="IBM Plex Sans"/>
                <a:sym typeface="IBM Plex Sans"/>
              </a:rPr>
              <a:t>Fine-Tune is better than Overloading</a:t>
            </a:r>
          </a:p>
        </p:txBody>
      </p:sp>
      <p:sp>
        <p:nvSpPr>
          <p:cNvPr id="8" name="TextBox 8"/>
          <p:cNvSpPr txBox="1"/>
          <p:nvPr/>
        </p:nvSpPr>
        <p:spPr>
          <a:xfrm>
            <a:off x="4966026" y="695340"/>
            <a:ext cx="8355948" cy="561945"/>
          </a:xfrm>
          <a:prstGeom prst="rect">
            <a:avLst/>
          </a:prstGeom>
        </p:spPr>
        <p:txBody>
          <a:bodyPr lIns="0" tIns="0" rIns="0" bIns="0" rtlCol="0" anchor="t">
            <a:spAutoFit/>
          </a:bodyPr>
          <a:lstStyle/>
          <a:p>
            <a:pPr algn="ctr">
              <a:lnSpc>
                <a:spcPts val="4201"/>
              </a:lnSpc>
              <a:spcBef>
                <a:spcPct val="0"/>
              </a:spcBef>
            </a:pPr>
            <a:r>
              <a:rPr lang="en-US" sz="3001" b="1">
                <a:solidFill>
                  <a:srgbClr val="F8F8F8"/>
                </a:solidFill>
                <a:latin typeface="Telegraf Bold"/>
                <a:ea typeface="Telegraf Bold"/>
                <a:cs typeface="Telegraf Bold"/>
                <a:sym typeface="Telegraf Bold"/>
              </a:rPr>
              <a:t>HEXAWARE CODE &amp; RISE PROGRAM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TextBox 2"/>
          <p:cNvSpPr txBox="1"/>
          <p:nvPr/>
        </p:nvSpPr>
        <p:spPr>
          <a:xfrm>
            <a:off x="1439385" y="783773"/>
            <a:ext cx="15819915" cy="752475"/>
          </a:xfrm>
          <a:prstGeom prst="rect">
            <a:avLst/>
          </a:prstGeom>
        </p:spPr>
        <p:txBody>
          <a:bodyPr lIns="0" tIns="0" rIns="0" bIns="0" rtlCol="0" anchor="t">
            <a:spAutoFit/>
          </a:bodyPr>
          <a:lstStyle/>
          <a:p>
            <a:pPr algn="ctr">
              <a:lnSpc>
                <a:spcPts val="5999"/>
              </a:lnSpc>
            </a:pPr>
            <a:r>
              <a:rPr lang="en-US" sz="4999" b="1">
                <a:solidFill>
                  <a:srgbClr val="01003B"/>
                </a:solidFill>
                <a:latin typeface="Lato Bold"/>
                <a:ea typeface="Lato Bold"/>
                <a:cs typeface="Lato Bold"/>
                <a:sym typeface="Lato Bold"/>
              </a:rPr>
              <a:t>TECHNICAL ARCHITECTURE </a:t>
            </a:r>
          </a:p>
        </p:txBody>
      </p:sp>
      <p:sp>
        <p:nvSpPr>
          <p:cNvPr id="3" name="Freeform 3"/>
          <p:cNvSpPr/>
          <p:nvPr/>
        </p:nvSpPr>
        <p:spPr>
          <a:xfrm rot="-5400000">
            <a:off x="-3282488" y="3282488"/>
            <a:ext cx="10287000" cy="3722024"/>
          </a:xfrm>
          <a:custGeom>
            <a:avLst/>
            <a:gdLst/>
            <a:ahLst/>
            <a:cxnLst/>
            <a:rect l="l" t="t" r="r" b="b"/>
            <a:pathLst>
              <a:path w="10287000" h="3722024">
                <a:moveTo>
                  <a:pt x="0" y="0"/>
                </a:moveTo>
                <a:lnTo>
                  <a:pt x="10287000" y="0"/>
                </a:lnTo>
                <a:lnTo>
                  <a:pt x="10287000" y="3722024"/>
                </a:lnTo>
                <a:lnTo>
                  <a:pt x="0" y="3722024"/>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4" name="Freeform 4"/>
          <p:cNvSpPr/>
          <p:nvPr/>
        </p:nvSpPr>
        <p:spPr>
          <a:xfrm>
            <a:off x="4067817" y="2546746"/>
            <a:ext cx="13191483" cy="6838394"/>
          </a:xfrm>
          <a:custGeom>
            <a:avLst/>
            <a:gdLst/>
            <a:ahLst/>
            <a:cxnLst/>
            <a:rect l="l" t="t" r="r" b="b"/>
            <a:pathLst>
              <a:path w="13191483" h="6838394">
                <a:moveTo>
                  <a:pt x="0" y="0"/>
                </a:moveTo>
                <a:lnTo>
                  <a:pt x="13191483" y="0"/>
                </a:lnTo>
                <a:lnTo>
                  <a:pt x="13191483" y="6838394"/>
                </a:lnTo>
                <a:lnTo>
                  <a:pt x="0" y="6838394"/>
                </a:lnTo>
                <a:lnTo>
                  <a:pt x="0" y="0"/>
                </a:lnTo>
                <a:close/>
              </a:path>
            </a:pathLst>
          </a:custGeom>
          <a:blipFill>
            <a:blip r:embed="rId4"/>
            <a:stretch>
              <a:fillRect/>
            </a:stretch>
          </a:blipFill>
        </p:spPr>
      </p:sp>
      <p:sp>
        <p:nvSpPr>
          <p:cNvPr id="5" name="TextBox 5"/>
          <p:cNvSpPr txBox="1"/>
          <p:nvPr/>
        </p:nvSpPr>
        <p:spPr>
          <a:xfrm>
            <a:off x="5749902" y="2641996"/>
            <a:ext cx="1187923" cy="669688"/>
          </a:xfrm>
          <a:prstGeom prst="rect">
            <a:avLst/>
          </a:prstGeom>
        </p:spPr>
        <p:txBody>
          <a:bodyPr lIns="0" tIns="0" rIns="0" bIns="0" rtlCol="0" anchor="t">
            <a:spAutoFit/>
          </a:bodyPr>
          <a:lstStyle/>
          <a:p>
            <a:pPr algn="ctr">
              <a:lnSpc>
                <a:spcPts val="5284"/>
              </a:lnSpc>
            </a:pPr>
            <a:r>
              <a:rPr lang="en-US" sz="4403" b="1">
                <a:solidFill>
                  <a:srgbClr val="FFFFFF"/>
                </a:solidFill>
                <a:latin typeface="Lato Bold"/>
                <a:ea typeface="Lato Bold"/>
                <a:cs typeface="Lato Bold"/>
                <a:sym typeface="Lato Bold"/>
              </a:rPr>
              <a:t>1</a:t>
            </a:r>
          </a:p>
        </p:txBody>
      </p:sp>
      <p:sp>
        <p:nvSpPr>
          <p:cNvPr id="6" name="TextBox 6"/>
          <p:cNvSpPr txBox="1"/>
          <p:nvPr/>
        </p:nvSpPr>
        <p:spPr>
          <a:xfrm>
            <a:off x="5749902" y="5442158"/>
            <a:ext cx="1187923" cy="669688"/>
          </a:xfrm>
          <a:prstGeom prst="rect">
            <a:avLst/>
          </a:prstGeom>
        </p:spPr>
        <p:txBody>
          <a:bodyPr lIns="0" tIns="0" rIns="0" bIns="0" rtlCol="0" anchor="t">
            <a:spAutoFit/>
          </a:bodyPr>
          <a:lstStyle/>
          <a:p>
            <a:pPr algn="ctr">
              <a:lnSpc>
                <a:spcPts val="5284"/>
              </a:lnSpc>
            </a:pPr>
            <a:r>
              <a:rPr lang="en-US" sz="4403" b="1">
                <a:solidFill>
                  <a:srgbClr val="FFFFFF"/>
                </a:solidFill>
                <a:latin typeface="Lato Bold"/>
                <a:ea typeface="Lato Bold"/>
                <a:cs typeface="Lato Bold"/>
                <a:sym typeface="Lato Bold"/>
              </a:rPr>
              <a:t>3</a:t>
            </a:r>
          </a:p>
        </p:txBody>
      </p:sp>
      <p:sp>
        <p:nvSpPr>
          <p:cNvPr id="7" name="TextBox 7"/>
          <p:cNvSpPr txBox="1"/>
          <p:nvPr/>
        </p:nvSpPr>
        <p:spPr>
          <a:xfrm>
            <a:off x="4049779" y="1835122"/>
            <a:ext cx="3559850" cy="431799"/>
          </a:xfrm>
          <a:prstGeom prst="rect">
            <a:avLst/>
          </a:prstGeom>
        </p:spPr>
        <p:txBody>
          <a:bodyPr lIns="0" tIns="0" rIns="0" bIns="0" rtlCol="0" anchor="t">
            <a:spAutoFit/>
          </a:bodyPr>
          <a:lstStyle/>
          <a:p>
            <a:pPr algn="ctr">
              <a:lnSpc>
                <a:spcPts val="3500"/>
              </a:lnSpc>
            </a:pPr>
            <a:r>
              <a:rPr lang="en-US" sz="2500" b="1">
                <a:solidFill>
                  <a:srgbClr val="000000"/>
                </a:solidFill>
                <a:latin typeface="Canva Sans Bold"/>
                <a:ea typeface="Canva Sans Bold"/>
                <a:cs typeface="Canva Sans Bold"/>
                <a:sym typeface="Canva Sans Bold"/>
              </a:rPr>
              <a:t>Wav2Vec2-base-960h :</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TextBox 2"/>
          <p:cNvSpPr txBox="1"/>
          <p:nvPr/>
        </p:nvSpPr>
        <p:spPr>
          <a:xfrm>
            <a:off x="1439385" y="783773"/>
            <a:ext cx="15819915" cy="752475"/>
          </a:xfrm>
          <a:prstGeom prst="rect">
            <a:avLst/>
          </a:prstGeom>
        </p:spPr>
        <p:txBody>
          <a:bodyPr lIns="0" tIns="0" rIns="0" bIns="0" rtlCol="0" anchor="t">
            <a:spAutoFit/>
          </a:bodyPr>
          <a:lstStyle/>
          <a:p>
            <a:pPr algn="ctr">
              <a:lnSpc>
                <a:spcPts val="5999"/>
              </a:lnSpc>
            </a:pPr>
            <a:r>
              <a:rPr lang="en-US" sz="4999" b="1">
                <a:solidFill>
                  <a:srgbClr val="01003B"/>
                </a:solidFill>
                <a:latin typeface="Lato Bold"/>
                <a:ea typeface="Lato Bold"/>
                <a:cs typeface="Lato Bold"/>
                <a:sym typeface="Lato Bold"/>
              </a:rPr>
              <a:t>TECHNICAL ARCHITECTURE </a:t>
            </a:r>
          </a:p>
        </p:txBody>
      </p:sp>
      <p:sp>
        <p:nvSpPr>
          <p:cNvPr id="3" name="Freeform 3"/>
          <p:cNvSpPr/>
          <p:nvPr/>
        </p:nvSpPr>
        <p:spPr>
          <a:xfrm rot="-5400000">
            <a:off x="-3282488" y="3282488"/>
            <a:ext cx="10287000" cy="3722024"/>
          </a:xfrm>
          <a:custGeom>
            <a:avLst/>
            <a:gdLst/>
            <a:ahLst/>
            <a:cxnLst/>
            <a:rect l="l" t="t" r="r" b="b"/>
            <a:pathLst>
              <a:path w="10287000" h="3722024">
                <a:moveTo>
                  <a:pt x="0" y="0"/>
                </a:moveTo>
                <a:lnTo>
                  <a:pt x="10287000" y="0"/>
                </a:lnTo>
                <a:lnTo>
                  <a:pt x="10287000" y="3722024"/>
                </a:lnTo>
                <a:lnTo>
                  <a:pt x="0" y="3722024"/>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4" name="Freeform 4"/>
          <p:cNvSpPr/>
          <p:nvPr/>
        </p:nvSpPr>
        <p:spPr>
          <a:xfrm>
            <a:off x="3978812" y="2547112"/>
            <a:ext cx="12309286" cy="6711188"/>
          </a:xfrm>
          <a:custGeom>
            <a:avLst/>
            <a:gdLst/>
            <a:ahLst/>
            <a:cxnLst/>
            <a:rect l="l" t="t" r="r" b="b"/>
            <a:pathLst>
              <a:path w="12309286" h="6711188">
                <a:moveTo>
                  <a:pt x="0" y="0"/>
                </a:moveTo>
                <a:lnTo>
                  <a:pt x="12309286" y="0"/>
                </a:lnTo>
                <a:lnTo>
                  <a:pt x="12309286" y="6711188"/>
                </a:lnTo>
                <a:lnTo>
                  <a:pt x="0" y="6711188"/>
                </a:lnTo>
                <a:lnTo>
                  <a:pt x="0" y="0"/>
                </a:lnTo>
                <a:close/>
              </a:path>
            </a:pathLst>
          </a:custGeom>
          <a:blipFill>
            <a:blip r:embed="rId4"/>
            <a:stretch>
              <a:fillRect l="-11277" t="-7690" r="-8144" b="-7660"/>
            </a:stretch>
          </a:blipFill>
        </p:spPr>
      </p:sp>
      <p:sp>
        <p:nvSpPr>
          <p:cNvPr id="5" name="TextBox 5"/>
          <p:cNvSpPr txBox="1"/>
          <p:nvPr/>
        </p:nvSpPr>
        <p:spPr>
          <a:xfrm>
            <a:off x="3972085" y="1835305"/>
            <a:ext cx="1412081" cy="431799"/>
          </a:xfrm>
          <a:prstGeom prst="rect">
            <a:avLst/>
          </a:prstGeom>
        </p:spPr>
        <p:txBody>
          <a:bodyPr lIns="0" tIns="0" rIns="0" bIns="0" rtlCol="0" anchor="t">
            <a:spAutoFit/>
          </a:bodyPr>
          <a:lstStyle/>
          <a:p>
            <a:pPr algn="ctr">
              <a:lnSpc>
                <a:spcPts val="3500"/>
              </a:lnSpc>
            </a:pPr>
            <a:r>
              <a:rPr lang="en-US" sz="2500" b="1">
                <a:solidFill>
                  <a:srgbClr val="000000"/>
                </a:solidFill>
                <a:latin typeface="Canva Sans Bold"/>
                <a:ea typeface="Canva Sans Bold"/>
                <a:cs typeface="Canva Sans Bold"/>
                <a:sym typeface="Canva Sans Bold"/>
              </a:rPr>
              <a:t>t5-base  :</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sp>
      <p:graphicFrame>
        <p:nvGraphicFramePr>
          <p:cNvPr id="3" name="Table 3"/>
          <p:cNvGraphicFramePr>
            <a:graphicFrameLocks noGrp="1"/>
          </p:cNvGraphicFramePr>
          <p:nvPr/>
        </p:nvGraphicFramePr>
        <p:xfrm>
          <a:off x="7113116" y="1028700"/>
          <a:ext cx="10146184" cy="8229599"/>
        </p:xfrm>
        <a:graphic>
          <a:graphicData uri="http://schemas.openxmlformats.org/drawingml/2006/table">
            <a:tbl>
              <a:tblPr/>
              <a:tblGrid>
                <a:gridCol w="1327738">
                  <a:extLst>
                    <a:ext uri="{9D8B030D-6E8A-4147-A177-3AD203B41FA5}">
                      <a16:colId xmlns:a16="http://schemas.microsoft.com/office/drawing/2014/main" val="20000"/>
                    </a:ext>
                  </a:extLst>
                </a:gridCol>
                <a:gridCol w="8818446">
                  <a:extLst>
                    <a:ext uri="{9D8B030D-6E8A-4147-A177-3AD203B41FA5}">
                      <a16:colId xmlns:a16="http://schemas.microsoft.com/office/drawing/2014/main" val="20001"/>
                    </a:ext>
                  </a:extLst>
                </a:gridCol>
              </a:tblGrid>
              <a:tr h="1389058">
                <a:tc>
                  <a:txBody>
                    <a:bodyPr/>
                    <a:lstStyle/>
                    <a:p>
                      <a:pPr algn="ctr">
                        <a:lnSpc>
                          <a:spcPts val="2940"/>
                        </a:lnSpc>
                        <a:defRPr/>
                      </a:pPr>
                      <a:r>
                        <a:rPr lang="en-US" sz="2100" b="1">
                          <a:solidFill>
                            <a:srgbClr val="F8F8F8"/>
                          </a:solidFill>
                          <a:latin typeface="IBM Plex Sans Bold"/>
                          <a:ea typeface="IBM Plex Sans Bold"/>
                          <a:cs typeface="IBM Plex Sans Bold"/>
                          <a:sym typeface="IBM Plex Sans Bold"/>
                        </a:rPr>
                        <a:t>1</a:t>
                      </a:r>
                      <a:endParaRPr lang="en-US" sz="1100"/>
                    </a:p>
                  </a:txBody>
                  <a:tcPr marL="190500" marR="190500" marT="190500" marB="190500" anchor="ctr">
                    <a:lnL w="9525" cap="flat" cmpd="sng" algn="ctr">
                      <a:solidFill>
                        <a:srgbClr val="F8F8F8"/>
                      </a:solidFill>
                      <a:prstDash val="solid"/>
                      <a:round/>
                      <a:headEnd type="none" w="med" len="med"/>
                      <a:tailEnd type="none" w="med" len="med"/>
                    </a:lnL>
                    <a:lnR w="0" cap="flat" cmpd="sng" algn="ctr">
                      <a:solidFill>
                        <a:srgbClr val="F8F8F8"/>
                      </a:solidFill>
                      <a:prstDash val="solid"/>
                      <a:round/>
                      <a:headEnd type="none" w="med" len="med"/>
                      <a:tailEnd type="none" w="med" len="med"/>
                    </a:lnR>
                    <a:lnT w="9525" cap="flat" cmpd="sng" algn="ctr">
                      <a:solidFill>
                        <a:srgbClr val="F8F8F8"/>
                      </a:solidFill>
                      <a:prstDash val="solid"/>
                      <a:round/>
                      <a:headEnd type="none" w="med" len="med"/>
                      <a:tailEnd type="none" w="med" len="med"/>
                    </a:lnT>
                    <a:lnB w="9525" cap="flat" cmpd="sng" algn="ctr">
                      <a:solidFill>
                        <a:srgbClr val="F8F8F8"/>
                      </a:solidFill>
                      <a:prstDash val="solid"/>
                      <a:round/>
                      <a:headEnd type="none" w="med" len="med"/>
                      <a:tailEnd type="none" w="med" len="med"/>
                    </a:lnB>
                  </a:tcPr>
                </a:tc>
                <a:tc>
                  <a:txBody>
                    <a:bodyPr/>
                    <a:lstStyle/>
                    <a:p>
                      <a:pPr algn="l">
                        <a:lnSpc>
                          <a:spcPts val="3079"/>
                        </a:lnSpc>
                        <a:defRPr/>
                      </a:pPr>
                      <a:r>
                        <a:rPr lang="en-US" sz="2199">
                          <a:solidFill>
                            <a:srgbClr val="F8F8F8"/>
                          </a:solidFill>
                          <a:latin typeface="Lato"/>
                          <a:ea typeface="Lato"/>
                          <a:cs typeface="Lato"/>
                          <a:sym typeface="Lato"/>
                        </a:rPr>
                        <a:t>Utilizing state-of-the-art AI models like Wav2Vec2 and T5-base to provide real-time, personalized feedback on soft skills.</a:t>
                      </a:r>
                      <a:endParaRPr lang="en-US" sz="1100"/>
                    </a:p>
                  </a:txBody>
                  <a:tcPr marL="190500" marR="190500" marT="190500" marB="190500" anchor="ctr">
                    <a:lnL w="0" cap="flat" cmpd="sng" algn="ctr">
                      <a:solidFill>
                        <a:srgbClr val="F8F8F8"/>
                      </a:solidFill>
                      <a:prstDash val="solid"/>
                      <a:round/>
                      <a:headEnd type="none" w="med" len="med"/>
                      <a:tailEnd type="none" w="med" len="med"/>
                    </a:lnL>
                    <a:lnR w="9525" cap="flat" cmpd="sng" algn="ctr">
                      <a:solidFill>
                        <a:srgbClr val="F8F8F8"/>
                      </a:solidFill>
                      <a:prstDash val="solid"/>
                      <a:round/>
                      <a:headEnd type="none" w="med" len="med"/>
                      <a:tailEnd type="none" w="med" len="med"/>
                    </a:lnR>
                    <a:lnT w="9525" cap="flat" cmpd="sng" algn="ctr">
                      <a:solidFill>
                        <a:srgbClr val="F8F8F8"/>
                      </a:solidFill>
                      <a:prstDash val="solid"/>
                      <a:round/>
                      <a:headEnd type="none" w="med" len="med"/>
                      <a:tailEnd type="none" w="med" len="med"/>
                    </a:lnT>
                    <a:lnB w="9525" cap="flat" cmpd="sng" algn="ctr">
                      <a:solidFill>
                        <a:srgbClr val="F8F8F8"/>
                      </a:solidFill>
                      <a:prstDash val="solid"/>
                      <a:round/>
                      <a:headEnd type="none" w="med" len="med"/>
                      <a:tailEnd type="none" w="med" len="med"/>
                    </a:lnB>
                  </a:tcPr>
                </a:tc>
                <a:extLst>
                  <a:ext uri="{0D108BD9-81ED-4DB2-BD59-A6C34878D82A}">
                    <a16:rowId xmlns:a16="http://schemas.microsoft.com/office/drawing/2014/main" val="10000"/>
                  </a:ext>
                </a:extLst>
              </a:tr>
              <a:tr h="1732383">
                <a:tc>
                  <a:txBody>
                    <a:bodyPr/>
                    <a:lstStyle/>
                    <a:p>
                      <a:pPr algn="ctr">
                        <a:lnSpc>
                          <a:spcPts val="2940"/>
                        </a:lnSpc>
                        <a:defRPr/>
                      </a:pPr>
                      <a:r>
                        <a:rPr lang="en-US" sz="2100" b="1">
                          <a:solidFill>
                            <a:srgbClr val="F8F8F8"/>
                          </a:solidFill>
                          <a:latin typeface="IBM Plex Sans Bold"/>
                          <a:ea typeface="IBM Plex Sans Bold"/>
                          <a:cs typeface="IBM Plex Sans Bold"/>
                          <a:sym typeface="IBM Plex Sans Bold"/>
                        </a:rPr>
                        <a:t>2</a:t>
                      </a:r>
                      <a:endParaRPr lang="en-US" sz="1100"/>
                    </a:p>
                  </a:txBody>
                  <a:tcPr marL="190500" marR="190500" marT="190500" marB="190500" anchor="ctr">
                    <a:lnL w="9525" cap="flat" cmpd="sng" algn="ctr">
                      <a:solidFill>
                        <a:srgbClr val="F8F8F8"/>
                      </a:solidFill>
                      <a:prstDash val="solid"/>
                      <a:round/>
                      <a:headEnd type="none" w="med" len="med"/>
                      <a:tailEnd type="none" w="med" len="med"/>
                    </a:lnL>
                    <a:lnR w="0" cap="flat" cmpd="sng" algn="ctr">
                      <a:solidFill>
                        <a:srgbClr val="F8F8F8"/>
                      </a:solidFill>
                      <a:prstDash val="solid"/>
                      <a:round/>
                      <a:headEnd type="none" w="med" len="med"/>
                      <a:tailEnd type="none" w="med" len="med"/>
                    </a:lnR>
                    <a:lnT w="9525" cap="flat" cmpd="sng" algn="ctr">
                      <a:solidFill>
                        <a:srgbClr val="F8F8F8"/>
                      </a:solidFill>
                      <a:prstDash val="solid"/>
                      <a:round/>
                      <a:headEnd type="none" w="med" len="med"/>
                      <a:tailEnd type="none" w="med" len="med"/>
                    </a:lnT>
                    <a:lnB w="9525" cap="flat" cmpd="sng" algn="ctr">
                      <a:solidFill>
                        <a:srgbClr val="F8F8F8"/>
                      </a:solidFill>
                      <a:prstDash val="solid"/>
                      <a:round/>
                      <a:headEnd type="none" w="med" len="med"/>
                      <a:tailEnd type="none" w="med" len="med"/>
                    </a:lnB>
                  </a:tcPr>
                </a:tc>
                <a:tc>
                  <a:txBody>
                    <a:bodyPr/>
                    <a:lstStyle/>
                    <a:p>
                      <a:pPr algn="just">
                        <a:lnSpc>
                          <a:spcPts val="3079"/>
                        </a:lnSpc>
                        <a:defRPr/>
                      </a:pPr>
                      <a:r>
                        <a:rPr lang="en-US" sz="2199">
                          <a:solidFill>
                            <a:srgbClr val="F8F8F8"/>
                          </a:solidFill>
                          <a:latin typeface="Lato"/>
                          <a:ea typeface="Lato"/>
                          <a:cs typeface="Lato"/>
                          <a:sym typeface="Lato"/>
                        </a:rPr>
                        <a:t>Combining multiple AI capabilities (speech recognition, error checking, and contextual analysis) to create a holistic learning experience.</a:t>
                      </a:r>
                      <a:endParaRPr lang="en-US" sz="1100"/>
                    </a:p>
                  </a:txBody>
                  <a:tcPr marL="190500" marR="190500" marT="190500" marB="190500" anchor="ctr">
                    <a:lnL w="0" cap="flat" cmpd="sng" algn="ctr">
                      <a:solidFill>
                        <a:srgbClr val="F8F8F8"/>
                      </a:solidFill>
                      <a:prstDash val="solid"/>
                      <a:round/>
                      <a:headEnd type="none" w="med" len="med"/>
                      <a:tailEnd type="none" w="med" len="med"/>
                    </a:lnL>
                    <a:lnR w="9525" cap="flat" cmpd="sng" algn="ctr">
                      <a:solidFill>
                        <a:srgbClr val="F8F8F8"/>
                      </a:solidFill>
                      <a:prstDash val="solid"/>
                      <a:round/>
                      <a:headEnd type="none" w="med" len="med"/>
                      <a:tailEnd type="none" w="med" len="med"/>
                    </a:lnR>
                    <a:lnT w="9525" cap="flat" cmpd="sng" algn="ctr">
                      <a:solidFill>
                        <a:srgbClr val="F8F8F8"/>
                      </a:solidFill>
                      <a:prstDash val="solid"/>
                      <a:round/>
                      <a:headEnd type="none" w="med" len="med"/>
                      <a:tailEnd type="none" w="med" len="med"/>
                    </a:lnT>
                    <a:lnB w="9525" cap="flat" cmpd="sng" algn="ctr">
                      <a:solidFill>
                        <a:srgbClr val="F8F8F8"/>
                      </a:solidFill>
                      <a:prstDash val="solid"/>
                      <a:round/>
                      <a:headEnd type="none" w="med" len="med"/>
                      <a:tailEnd type="none" w="med" len="med"/>
                    </a:lnB>
                  </a:tcPr>
                </a:tc>
                <a:extLst>
                  <a:ext uri="{0D108BD9-81ED-4DB2-BD59-A6C34878D82A}">
                    <a16:rowId xmlns:a16="http://schemas.microsoft.com/office/drawing/2014/main" val="10001"/>
                  </a:ext>
                </a:extLst>
              </a:tr>
              <a:tr h="1494852">
                <a:tc>
                  <a:txBody>
                    <a:bodyPr/>
                    <a:lstStyle/>
                    <a:p>
                      <a:pPr algn="ctr">
                        <a:lnSpc>
                          <a:spcPts val="2940"/>
                        </a:lnSpc>
                        <a:defRPr/>
                      </a:pPr>
                      <a:r>
                        <a:rPr lang="en-US" sz="2100" b="1">
                          <a:solidFill>
                            <a:srgbClr val="F8F8F8"/>
                          </a:solidFill>
                          <a:latin typeface="IBM Plex Sans Bold"/>
                          <a:ea typeface="IBM Plex Sans Bold"/>
                          <a:cs typeface="IBM Plex Sans Bold"/>
                          <a:sym typeface="IBM Plex Sans Bold"/>
                        </a:rPr>
                        <a:t>3</a:t>
                      </a:r>
                      <a:endParaRPr lang="en-US" sz="1100"/>
                    </a:p>
                  </a:txBody>
                  <a:tcPr marL="190500" marR="190500" marT="190500" marB="190500" anchor="ctr">
                    <a:lnL w="9525" cap="flat" cmpd="sng" algn="ctr">
                      <a:solidFill>
                        <a:srgbClr val="F8F8F8"/>
                      </a:solidFill>
                      <a:prstDash val="solid"/>
                      <a:round/>
                      <a:headEnd type="none" w="med" len="med"/>
                      <a:tailEnd type="none" w="med" len="med"/>
                    </a:lnL>
                    <a:lnR w="0" cap="flat" cmpd="sng" algn="ctr">
                      <a:solidFill>
                        <a:srgbClr val="F8F8F8"/>
                      </a:solidFill>
                      <a:prstDash val="solid"/>
                      <a:round/>
                      <a:headEnd type="none" w="med" len="med"/>
                      <a:tailEnd type="none" w="med" len="med"/>
                    </a:lnR>
                    <a:lnT w="9525" cap="flat" cmpd="sng" algn="ctr">
                      <a:solidFill>
                        <a:srgbClr val="F8F8F8"/>
                      </a:solidFill>
                      <a:prstDash val="solid"/>
                      <a:round/>
                      <a:headEnd type="none" w="med" len="med"/>
                      <a:tailEnd type="none" w="med" len="med"/>
                    </a:lnT>
                    <a:lnB w="9525" cap="flat" cmpd="sng" algn="ctr">
                      <a:solidFill>
                        <a:srgbClr val="F8F8F8"/>
                      </a:solidFill>
                      <a:prstDash val="solid"/>
                      <a:round/>
                      <a:headEnd type="none" w="med" len="med"/>
                      <a:tailEnd type="none" w="med" len="med"/>
                    </a:lnB>
                  </a:tcPr>
                </a:tc>
                <a:tc>
                  <a:txBody>
                    <a:bodyPr/>
                    <a:lstStyle/>
                    <a:p>
                      <a:pPr algn="just">
                        <a:lnSpc>
                          <a:spcPts val="3079"/>
                        </a:lnSpc>
                        <a:defRPr/>
                      </a:pPr>
                      <a:r>
                        <a:rPr lang="en-US" sz="2199">
                          <a:solidFill>
                            <a:srgbClr val="F8F8F8"/>
                          </a:solidFill>
                          <a:latin typeface="IBM Plex Sans"/>
                          <a:ea typeface="IBM Plex Sans"/>
                          <a:cs typeface="IBM Plex Sans"/>
                          <a:sym typeface="IBM Plex Sans"/>
                        </a:rPr>
                        <a:t>Implementing live speech recognition for immediate pronunciation feedback, enhancing learning efficiency.</a:t>
                      </a:r>
                      <a:endParaRPr lang="en-US" sz="1100"/>
                    </a:p>
                  </a:txBody>
                  <a:tcPr marL="190500" marR="190500" marT="190500" marB="190500" anchor="ctr">
                    <a:lnL w="0" cap="flat" cmpd="sng" algn="ctr">
                      <a:solidFill>
                        <a:srgbClr val="F8F8F8"/>
                      </a:solidFill>
                      <a:prstDash val="solid"/>
                      <a:round/>
                      <a:headEnd type="none" w="med" len="med"/>
                      <a:tailEnd type="none" w="med" len="med"/>
                    </a:lnL>
                    <a:lnR w="9525" cap="flat" cmpd="sng" algn="ctr">
                      <a:solidFill>
                        <a:srgbClr val="F8F8F8"/>
                      </a:solidFill>
                      <a:prstDash val="solid"/>
                      <a:round/>
                      <a:headEnd type="none" w="med" len="med"/>
                      <a:tailEnd type="none" w="med" len="med"/>
                    </a:lnR>
                    <a:lnT w="9525" cap="flat" cmpd="sng" algn="ctr">
                      <a:solidFill>
                        <a:srgbClr val="F8F8F8"/>
                      </a:solidFill>
                      <a:prstDash val="solid"/>
                      <a:round/>
                      <a:headEnd type="none" w="med" len="med"/>
                      <a:tailEnd type="none" w="med" len="med"/>
                    </a:lnT>
                    <a:lnB w="9525" cap="flat" cmpd="sng" algn="ctr">
                      <a:solidFill>
                        <a:srgbClr val="F8F8F8"/>
                      </a:solidFill>
                      <a:prstDash val="solid"/>
                      <a:round/>
                      <a:headEnd type="none" w="med" len="med"/>
                      <a:tailEnd type="none" w="med" len="med"/>
                    </a:lnB>
                  </a:tcPr>
                </a:tc>
                <a:extLst>
                  <a:ext uri="{0D108BD9-81ED-4DB2-BD59-A6C34878D82A}">
                    <a16:rowId xmlns:a16="http://schemas.microsoft.com/office/drawing/2014/main" val="10002"/>
                  </a:ext>
                </a:extLst>
              </a:tr>
              <a:tr h="1630662">
                <a:tc>
                  <a:txBody>
                    <a:bodyPr/>
                    <a:lstStyle/>
                    <a:p>
                      <a:pPr algn="ctr">
                        <a:lnSpc>
                          <a:spcPts val="2940"/>
                        </a:lnSpc>
                        <a:defRPr/>
                      </a:pPr>
                      <a:r>
                        <a:rPr lang="en-US" sz="2100" b="1">
                          <a:solidFill>
                            <a:srgbClr val="F8F8F8"/>
                          </a:solidFill>
                          <a:latin typeface="IBM Plex Sans Bold"/>
                          <a:ea typeface="IBM Plex Sans Bold"/>
                          <a:cs typeface="IBM Plex Sans Bold"/>
                          <a:sym typeface="IBM Plex Sans Bold"/>
                        </a:rPr>
                        <a:t>4</a:t>
                      </a:r>
                      <a:endParaRPr lang="en-US" sz="1100"/>
                    </a:p>
                  </a:txBody>
                  <a:tcPr marL="190500" marR="190500" marT="190500" marB="190500" anchor="ctr">
                    <a:lnL w="9525" cap="flat" cmpd="sng" algn="ctr">
                      <a:solidFill>
                        <a:srgbClr val="F8F8F8"/>
                      </a:solidFill>
                      <a:prstDash val="solid"/>
                      <a:round/>
                      <a:headEnd type="none" w="med" len="med"/>
                      <a:tailEnd type="none" w="med" len="med"/>
                    </a:lnL>
                    <a:lnR w="0" cap="flat" cmpd="sng" algn="ctr">
                      <a:solidFill>
                        <a:srgbClr val="F8F8F8"/>
                      </a:solidFill>
                      <a:prstDash val="solid"/>
                      <a:round/>
                      <a:headEnd type="none" w="med" len="med"/>
                      <a:tailEnd type="none" w="med" len="med"/>
                    </a:lnR>
                    <a:lnT w="9525" cap="flat" cmpd="sng" algn="ctr">
                      <a:solidFill>
                        <a:srgbClr val="F8F8F8"/>
                      </a:solidFill>
                      <a:prstDash val="solid"/>
                      <a:round/>
                      <a:headEnd type="none" w="med" len="med"/>
                      <a:tailEnd type="none" w="med" len="med"/>
                    </a:lnT>
                    <a:lnB w="9525" cap="flat" cmpd="sng" algn="ctr">
                      <a:solidFill>
                        <a:srgbClr val="F8F8F8"/>
                      </a:solidFill>
                      <a:prstDash val="solid"/>
                      <a:round/>
                      <a:headEnd type="none" w="med" len="med"/>
                      <a:tailEnd type="none" w="med" len="med"/>
                    </a:lnB>
                  </a:tcPr>
                </a:tc>
                <a:tc>
                  <a:txBody>
                    <a:bodyPr/>
                    <a:lstStyle/>
                    <a:p>
                      <a:pPr algn="just">
                        <a:lnSpc>
                          <a:spcPts val="3079"/>
                        </a:lnSpc>
                        <a:defRPr/>
                      </a:pPr>
                      <a:r>
                        <a:rPr lang="en-US" sz="2199">
                          <a:solidFill>
                            <a:srgbClr val="F8F8F8"/>
                          </a:solidFill>
                          <a:latin typeface="IBM Plex Sans"/>
                          <a:ea typeface="IBM Plex Sans"/>
                          <a:cs typeface="IBM Plex Sans"/>
                          <a:sym typeface="IBM Plex Sans"/>
                        </a:rPr>
                        <a:t> Using AI to analyze user performance and dynamically adjust the difficulty level and content of exercises, ensuring personalized and effective learning paths</a:t>
                      </a:r>
                      <a:endParaRPr lang="en-US" sz="1100"/>
                    </a:p>
                  </a:txBody>
                  <a:tcPr marL="190500" marR="190500" marT="190500" marB="190500" anchor="ctr">
                    <a:lnL w="0" cap="flat" cmpd="sng" algn="ctr">
                      <a:solidFill>
                        <a:srgbClr val="F8F8F8"/>
                      </a:solidFill>
                      <a:prstDash val="solid"/>
                      <a:round/>
                      <a:headEnd type="none" w="med" len="med"/>
                      <a:tailEnd type="none" w="med" len="med"/>
                    </a:lnL>
                    <a:lnR w="9525" cap="flat" cmpd="sng" algn="ctr">
                      <a:solidFill>
                        <a:srgbClr val="F8F8F8"/>
                      </a:solidFill>
                      <a:prstDash val="solid"/>
                      <a:round/>
                      <a:headEnd type="none" w="med" len="med"/>
                      <a:tailEnd type="none" w="med" len="med"/>
                    </a:lnR>
                    <a:lnT w="9525" cap="flat" cmpd="sng" algn="ctr">
                      <a:solidFill>
                        <a:srgbClr val="F8F8F8"/>
                      </a:solidFill>
                      <a:prstDash val="solid"/>
                      <a:round/>
                      <a:headEnd type="none" w="med" len="med"/>
                      <a:tailEnd type="none" w="med" len="med"/>
                    </a:lnT>
                    <a:lnB w="9525" cap="flat" cmpd="sng" algn="ctr">
                      <a:solidFill>
                        <a:srgbClr val="F8F8F8"/>
                      </a:solidFill>
                      <a:prstDash val="solid"/>
                      <a:round/>
                      <a:headEnd type="none" w="med" len="med"/>
                      <a:tailEnd type="none" w="med" len="med"/>
                    </a:lnB>
                  </a:tcPr>
                </a:tc>
                <a:extLst>
                  <a:ext uri="{0D108BD9-81ED-4DB2-BD59-A6C34878D82A}">
                    <a16:rowId xmlns:a16="http://schemas.microsoft.com/office/drawing/2014/main" val="10003"/>
                  </a:ext>
                </a:extLst>
              </a:tr>
              <a:tr h="1982644">
                <a:tc>
                  <a:txBody>
                    <a:bodyPr/>
                    <a:lstStyle/>
                    <a:p>
                      <a:pPr algn="ctr">
                        <a:lnSpc>
                          <a:spcPts val="2940"/>
                        </a:lnSpc>
                        <a:defRPr/>
                      </a:pPr>
                      <a:r>
                        <a:rPr lang="en-US" sz="2100" b="1">
                          <a:solidFill>
                            <a:srgbClr val="F8F8F8"/>
                          </a:solidFill>
                          <a:latin typeface="IBM Plex Sans Bold"/>
                          <a:ea typeface="IBM Plex Sans Bold"/>
                          <a:cs typeface="IBM Plex Sans Bold"/>
                          <a:sym typeface="IBM Plex Sans Bold"/>
                        </a:rPr>
                        <a:t>5</a:t>
                      </a:r>
                      <a:endParaRPr lang="en-US" sz="1100"/>
                    </a:p>
                  </a:txBody>
                  <a:tcPr marL="190500" marR="190500" marT="190500" marB="190500" anchor="ctr">
                    <a:lnL w="9525" cap="flat" cmpd="sng" algn="ctr">
                      <a:solidFill>
                        <a:srgbClr val="F8F8F8"/>
                      </a:solidFill>
                      <a:prstDash val="solid"/>
                      <a:round/>
                      <a:headEnd type="none" w="med" len="med"/>
                      <a:tailEnd type="none" w="med" len="med"/>
                    </a:lnL>
                    <a:lnR w="0" cap="flat" cmpd="sng" algn="ctr">
                      <a:solidFill>
                        <a:srgbClr val="F8F8F8"/>
                      </a:solidFill>
                      <a:prstDash val="solid"/>
                      <a:round/>
                      <a:headEnd type="none" w="med" len="med"/>
                      <a:tailEnd type="none" w="med" len="med"/>
                    </a:lnR>
                    <a:lnT w="9525" cap="flat" cmpd="sng" algn="ctr">
                      <a:solidFill>
                        <a:srgbClr val="F8F8F8"/>
                      </a:solidFill>
                      <a:prstDash val="solid"/>
                      <a:round/>
                      <a:headEnd type="none" w="med" len="med"/>
                      <a:tailEnd type="none" w="med" len="med"/>
                    </a:lnT>
                    <a:lnB w="9525" cap="flat" cmpd="sng" algn="ctr">
                      <a:solidFill>
                        <a:srgbClr val="F8F8F8"/>
                      </a:solidFill>
                      <a:prstDash val="solid"/>
                      <a:round/>
                      <a:headEnd type="none" w="med" len="med"/>
                      <a:tailEnd type="none" w="med" len="med"/>
                    </a:lnB>
                  </a:tcPr>
                </a:tc>
                <a:tc>
                  <a:txBody>
                    <a:bodyPr/>
                    <a:lstStyle/>
                    <a:p>
                      <a:pPr algn="just">
                        <a:lnSpc>
                          <a:spcPts val="3079"/>
                        </a:lnSpc>
                        <a:defRPr/>
                      </a:pPr>
                      <a:r>
                        <a:rPr lang="en-US" sz="2199">
                          <a:solidFill>
                            <a:srgbClr val="F8F8F8"/>
                          </a:solidFill>
                          <a:latin typeface="IBM Plex Sans"/>
                          <a:ea typeface="IBM Plex Sans"/>
                          <a:cs typeface="IBM Plex Sans"/>
                          <a:sym typeface="IBM Plex Sans"/>
                        </a:rPr>
                        <a:t>Offering a comprehensive set of assessments, including pronunciation, grammar, tone analysis, and fill-in-the-blanks, catering to various aspects of soft skill development.</a:t>
                      </a:r>
                      <a:endParaRPr lang="en-US" sz="1100"/>
                    </a:p>
                  </a:txBody>
                  <a:tcPr marL="190500" marR="190500" marT="190500" marB="190500" anchor="ctr">
                    <a:lnL w="0" cap="flat" cmpd="sng" algn="ctr">
                      <a:solidFill>
                        <a:srgbClr val="F8F8F8"/>
                      </a:solidFill>
                      <a:prstDash val="solid"/>
                      <a:round/>
                      <a:headEnd type="none" w="med" len="med"/>
                      <a:tailEnd type="none" w="med" len="med"/>
                    </a:lnL>
                    <a:lnR w="9525" cap="flat" cmpd="sng" algn="ctr">
                      <a:solidFill>
                        <a:srgbClr val="F8F8F8"/>
                      </a:solidFill>
                      <a:prstDash val="solid"/>
                      <a:round/>
                      <a:headEnd type="none" w="med" len="med"/>
                      <a:tailEnd type="none" w="med" len="med"/>
                    </a:lnR>
                    <a:lnT w="9525" cap="flat" cmpd="sng" algn="ctr">
                      <a:solidFill>
                        <a:srgbClr val="F8F8F8"/>
                      </a:solidFill>
                      <a:prstDash val="solid"/>
                      <a:round/>
                      <a:headEnd type="none" w="med" len="med"/>
                      <a:tailEnd type="none" w="med" len="med"/>
                    </a:lnT>
                    <a:lnB w="9525" cap="flat" cmpd="sng" algn="ctr">
                      <a:solidFill>
                        <a:srgbClr val="F8F8F8"/>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4" name="TextBox 4"/>
          <p:cNvSpPr txBox="1"/>
          <p:nvPr/>
        </p:nvSpPr>
        <p:spPr>
          <a:xfrm>
            <a:off x="1028700" y="3718976"/>
            <a:ext cx="4817522" cy="2524125"/>
          </a:xfrm>
          <a:prstGeom prst="rect">
            <a:avLst/>
          </a:prstGeom>
        </p:spPr>
        <p:txBody>
          <a:bodyPr lIns="0" tIns="0" rIns="0" bIns="0" rtlCol="0" anchor="t">
            <a:spAutoFit/>
          </a:bodyPr>
          <a:lstStyle/>
          <a:p>
            <a:pPr algn="ctr">
              <a:lnSpc>
                <a:spcPts val="6600"/>
              </a:lnSpc>
            </a:pPr>
            <a:r>
              <a:rPr lang="en-US" sz="5500">
                <a:solidFill>
                  <a:srgbClr val="F8F8F8"/>
                </a:solidFill>
                <a:latin typeface="Lato"/>
                <a:ea typeface="Lato"/>
                <a:cs typeface="Lato"/>
                <a:sym typeface="Lato"/>
              </a:rPr>
              <a:t>INNOVATION AND CREATIVITY  </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TextBox 2"/>
          <p:cNvSpPr txBox="1"/>
          <p:nvPr/>
        </p:nvSpPr>
        <p:spPr>
          <a:xfrm>
            <a:off x="1615081" y="2054539"/>
            <a:ext cx="15057837" cy="5236258"/>
          </a:xfrm>
          <a:prstGeom prst="rect">
            <a:avLst/>
          </a:prstGeom>
        </p:spPr>
        <p:txBody>
          <a:bodyPr lIns="0" tIns="0" rIns="0" bIns="0" rtlCol="0" anchor="t">
            <a:spAutoFit/>
          </a:bodyPr>
          <a:lstStyle/>
          <a:p>
            <a:pPr algn="just">
              <a:lnSpc>
                <a:spcPts val="3812"/>
              </a:lnSpc>
            </a:pPr>
            <a:r>
              <a:rPr lang="en-US" sz="2723" u="none">
                <a:solidFill>
                  <a:srgbClr val="01003B"/>
                </a:solidFill>
                <a:latin typeface="Lato"/>
                <a:ea typeface="Lato"/>
                <a:cs typeface="Lato"/>
                <a:sym typeface="Lato"/>
              </a:rPr>
              <a:t> </a:t>
            </a:r>
          </a:p>
          <a:p>
            <a:pPr marL="587917" lvl="1" indent="-293959" algn="just">
              <a:lnSpc>
                <a:spcPts val="3812"/>
              </a:lnSpc>
              <a:buFont typeface="Arial"/>
              <a:buChar char="•"/>
            </a:pPr>
            <a:r>
              <a:rPr lang="en-US" sz="2723" b="1" u="none">
                <a:solidFill>
                  <a:srgbClr val="01003B"/>
                </a:solidFill>
                <a:latin typeface="Lato Bold"/>
                <a:ea typeface="Lato Bold"/>
                <a:cs typeface="Lato Bold"/>
                <a:sym typeface="Lato Bold"/>
              </a:rPr>
              <a:t>Modular Architecture: </a:t>
            </a:r>
            <a:r>
              <a:rPr lang="en-US" sz="2723" u="none">
                <a:solidFill>
                  <a:srgbClr val="01003B"/>
                </a:solidFill>
                <a:latin typeface="Lato"/>
                <a:ea typeface="Lato"/>
                <a:cs typeface="Lato"/>
                <a:sym typeface="Lato"/>
              </a:rPr>
              <a:t>Utilizing a modular architecture that allows for easy integration of additional features and capabilities without disrupting existing functionality.</a:t>
            </a:r>
          </a:p>
          <a:p>
            <a:pPr algn="just">
              <a:lnSpc>
                <a:spcPts val="3812"/>
              </a:lnSpc>
            </a:pPr>
            <a:endParaRPr lang="en-US" sz="2723" u="none">
              <a:solidFill>
                <a:srgbClr val="01003B"/>
              </a:solidFill>
              <a:latin typeface="Lato"/>
              <a:ea typeface="Lato"/>
              <a:cs typeface="Lato"/>
              <a:sym typeface="Lato"/>
            </a:endParaRPr>
          </a:p>
          <a:p>
            <a:pPr marL="587917" lvl="1" indent="-293959" algn="just">
              <a:lnSpc>
                <a:spcPts val="3812"/>
              </a:lnSpc>
              <a:buFont typeface="Arial"/>
              <a:buChar char="•"/>
            </a:pPr>
            <a:r>
              <a:rPr lang="en-US" sz="2723" b="1" u="none">
                <a:solidFill>
                  <a:srgbClr val="01003B"/>
                </a:solidFill>
                <a:latin typeface="Lato Bold"/>
                <a:ea typeface="Lato Bold"/>
                <a:cs typeface="Lato Bold"/>
                <a:sym typeface="Lato Bold"/>
              </a:rPr>
              <a:t>Cloud Integration Ready:</a:t>
            </a:r>
            <a:r>
              <a:rPr lang="en-US" sz="2723" u="none">
                <a:solidFill>
                  <a:srgbClr val="01003B"/>
                </a:solidFill>
                <a:latin typeface="Lato"/>
                <a:ea typeface="Lato"/>
                <a:cs typeface="Lato"/>
                <a:sym typeface="Lato"/>
              </a:rPr>
              <a:t> The system is prepared for future integration with cloud services (e.g., AWS, Azure, GCP) to handle increased user load and storage needs seamlessly.</a:t>
            </a:r>
          </a:p>
          <a:p>
            <a:pPr algn="just">
              <a:lnSpc>
                <a:spcPts val="3812"/>
              </a:lnSpc>
            </a:pPr>
            <a:endParaRPr lang="en-US" sz="2723" u="none">
              <a:solidFill>
                <a:srgbClr val="01003B"/>
              </a:solidFill>
              <a:latin typeface="Lato"/>
              <a:ea typeface="Lato"/>
              <a:cs typeface="Lato"/>
              <a:sym typeface="Lato"/>
            </a:endParaRPr>
          </a:p>
          <a:p>
            <a:pPr marL="587917" lvl="1" indent="-293959" algn="just">
              <a:lnSpc>
                <a:spcPts val="3812"/>
              </a:lnSpc>
              <a:buFont typeface="Arial"/>
              <a:buChar char="•"/>
            </a:pPr>
            <a:r>
              <a:rPr lang="en-US" sz="2723" b="1" u="none">
                <a:solidFill>
                  <a:srgbClr val="01003B"/>
                </a:solidFill>
                <a:latin typeface="Lato Bold"/>
                <a:ea typeface="Lato Bold"/>
                <a:cs typeface="Lato Bold"/>
                <a:sym typeface="Lato Bold"/>
              </a:rPr>
              <a:t>Microservices-Friendly:</a:t>
            </a:r>
            <a:r>
              <a:rPr lang="en-US" sz="2723" u="none">
                <a:solidFill>
                  <a:srgbClr val="01003B"/>
                </a:solidFill>
                <a:latin typeface="Lato"/>
                <a:ea typeface="Lato"/>
                <a:cs typeface="Lato"/>
                <a:sym typeface="Lato"/>
              </a:rPr>
              <a:t> Backend to be implemented later using microservices, enabling independent scaling of speech recognition and assessment services as user demand grows.</a:t>
            </a:r>
          </a:p>
          <a:p>
            <a:pPr algn="just">
              <a:lnSpc>
                <a:spcPts val="3812"/>
              </a:lnSpc>
            </a:pPr>
            <a:endParaRPr lang="en-US" sz="2723" u="none">
              <a:solidFill>
                <a:srgbClr val="01003B"/>
              </a:solidFill>
              <a:latin typeface="Lato"/>
              <a:ea typeface="Lato"/>
              <a:cs typeface="Lato"/>
              <a:sym typeface="Lato"/>
            </a:endParaRPr>
          </a:p>
          <a:p>
            <a:pPr algn="just">
              <a:lnSpc>
                <a:spcPts val="3812"/>
              </a:lnSpc>
            </a:pPr>
            <a:endParaRPr lang="en-US" sz="2723" u="none">
              <a:solidFill>
                <a:srgbClr val="01003B"/>
              </a:solidFill>
              <a:latin typeface="Lato"/>
              <a:ea typeface="Lato"/>
              <a:cs typeface="Lato"/>
              <a:sym typeface="Lato"/>
            </a:endParaRPr>
          </a:p>
        </p:txBody>
      </p:sp>
      <p:sp>
        <p:nvSpPr>
          <p:cNvPr id="3" name="TextBox 3"/>
          <p:cNvSpPr txBox="1"/>
          <p:nvPr/>
        </p:nvSpPr>
        <p:spPr>
          <a:xfrm>
            <a:off x="1234042" y="838946"/>
            <a:ext cx="15819915" cy="1019175"/>
          </a:xfrm>
          <a:prstGeom prst="rect">
            <a:avLst/>
          </a:prstGeom>
        </p:spPr>
        <p:txBody>
          <a:bodyPr lIns="0" tIns="0" rIns="0" bIns="0" rtlCol="0" anchor="t">
            <a:spAutoFit/>
          </a:bodyPr>
          <a:lstStyle/>
          <a:p>
            <a:pPr algn="ctr">
              <a:lnSpc>
                <a:spcPts val="8023"/>
              </a:lnSpc>
            </a:pPr>
            <a:r>
              <a:rPr lang="en-US" sz="6686" b="1">
                <a:solidFill>
                  <a:srgbClr val="01003B"/>
                </a:solidFill>
                <a:latin typeface="Lato Bold"/>
                <a:ea typeface="Lato Bold"/>
                <a:cs typeface="Lato Bold"/>
                <a:sym typeface="Lato Bold"/>
              </a:rPr>
              <a:t>SCALABILITY </a:t>
            </a:r>
          </a:p>
        </p:txBody>
      </p:sp>
      <p:grpSp>
        <p:nvGrpSpPr>
          <p:cNvPr id="4" name="Group 4"/>
          <p:cNvGrpSpPr/>
          <p:nvPr/>
        </p:nvGrpSpPr>
        <p:grpSpPr>
          <a:xfrm>
            <a:off x="-289060" y="8030141"/>
            <a:ext cx="19151870" cy="9114142"/>
            <a:chOff x="0" y="0"/>
            <a:chExt cx="25535827" cy="12152189"/>
          </a:xfrm>
        </p:grpSpPr>
        <p:sp>
          <p:nvSpPr>
            <p:cNvPr id="5" name="Freeform 5"/>
            <p:cNvSpPr/>
            <p:nvPr/>
          </p:nvSpPr>
          <p:spPr>
            <a:xfrm>
              <a:off x="0" y="383530"/>
              <a:ext cx="14103200" cy="11385128"/>
            </a:xfrm>
            <a:custGeom>
              <a:avLst/>
              <a:gdLst/>
              <a:ahLst/>
              <a:cxnLst/>
              <a:rect l="l" t="t" r="r" b="b"/>
              <a:pathLst>
                <a:path w="14103200" h="11385128">
                  <a:moveTo>
                    <a:pt x="0" y="0"/>
                  </a:moveTo>
                  <a:lnTo>
                    <a:pt x="14103200" y="0"/>
                  </a:lnTo>
                  <a:lnTo>
                    <a:pt x="14103200" y="11385129"/>
                  </a:lnTo>
                  <a:lnTo>
                    <a:pt x="0" y="11385129"/>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6" name="Freeform 6"/>
            <p:cNvSpPr/>
            <p:nvPr/>
          </p:nvSpPr>
          <p:spPr>
            <a:xfrm>
              <a:off x="14774539" y="0"/>
              <a:ext cx="10761288" cy="12152189"/>
            </a:xfrm>
            <a:custGeom>
              <a:avLst/>
              <a:gdLst/>
              <a:ahLst/>
              <a:cxnLst/>
              <a:rect l="l" t="t" r="r" b="b"/>
              <a:pathLst>
                <a:path w="10761288" h="12152189">
                  <a:moveTo>
                    <a:pt x="0" y="0"/>
                  </a:moveTo>
                  <a:lnTo>
                    <a:pt x="10761288" y="0"/>
                  </a:lnTo>
                  <a:lnTo>
                    <a:pt x="10761288" y="12152189"/>
                  </a:lnTo>
                  <a:lnTo>
                    <a:pt x="0" y="12152189"/>
                  </a:lnTo>
                  <a:lnTo>
                    <a:pt x="0" y="0"/>
                  </a:lnTo>
                  <a:close/>
                </a:path>
              </a:pathLst>
            </a:custGeom>
            <a:blipFill>
              <a:blip r:embed="rId4">
                <a:extLst>
                  <a:ext uri="{96DAC541-7B7A-43D3-8B79-37D633B846F1}">
                    <asvg:svgBlip xmlns:asvg="http://schemas.microsoft.com/office/drawing/2016/SVG/main" xmlns="" r:embed="rId5"/>
                  </a:ext>
                </a:extLst>
              </a:blip>
              <a:stretch>
                <a:fillRect l="-39884"/>
              </a:stretch>
            </a:blipFill>
          </p:spPr>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TextBox 2"/>
          <p:cNvSpPr txBox="1"/>
          <p:nvPr/>
        </p:nvSpPr>
        <p:spPr>
          <a:xfrm>
            <a:off x="1615081" y="2375685"/>
            <a:ext cx="15057837" cy="6188758"/>
          </a:xfrm>
          <a:prstGeom prst="rect">
            <a:avLst/>
          </a:prstGeom>
        </p:spPr>
        <p:txBody>
          <a:bodyPr lIns="0" tIns="0" rIns="0" bIns="0" rtlCol="0" anchor="t">
            <a:spAutoFit/>
          </a:bodyPr>
          <a:lstStyle/>
          <a:p>
            <a:pPr algn="just">
              <a:lnSpc>
                <a:spcPts val="3812"/>
              </a:lnSpc>
            </a:pPr>
            <a:endParaRPr/>
          </a:p>
          <a:p>
            <a:pPr marL="587917" lvl="1" indent="-293959" algn="just">
              <a:lnSpc>
                <a:spcPts val="3812"/>
              </a:lnSpc>
              <a:buFont typeface="Arial"/>
              <a:buChar char="•"/>
            </a:pPr>
            <a:r>
              <a:rPr lang="en-US" sz="2723" b="1" u="none">
                <a:solidFill>
                  <a:srgbClr val="01003B"/>
                </a:solidFill>
                <a:latin typeface="Lato Bold"/>
                <a:ea typeface="Lato Bold"/>
                <a:cs typeface="Lato Bold"/>
                <a:sym typeface="Lato Bold"/>
              </a:rPr>
              <a:t>Optimized AI Models:</a:t>
            </a:r>
            <a:r>
              <a:rPr lang="en-US" sz="2723" u="none">
                <a:solidFill>
                  <a:srgbClr val="01003B"/>
                </a:solidFill>
                <a:latin typeface="Lato"/>
                <a:ea typeface="Lato"/>
                <a:cs typeface="Lato"/>
                <a:sym typeface="Lato"/>
              </a:rPr>
              <a:t> Using lightweight and efficient versions of AI models (e.g., Wav2Vec2, T5-base) to ensure fast processing times and real-time feedback capabilities..</a:t>
            </a:r>
          </a:p>
          <a:p>
            <a:pPr algn="just">
              <a:lnSpc>
                <a:spcPts val="3812"/>
              </a:lnSpc>
            </a:pPr>
            <a:endParaRPr lang="en-US" sz="2723" u="none">
              <a:solidFill>
                <a:srgbClr val="01003B"/>
              </a:solidFill>
              <a:latin typeface="Lato"/>
              <a:ea typeface="Lato"/>
              <a:cs typeface="Lato"/>
              <a:sym typeface="Lato"/>
            </a:endParaRPr>
          </a:p>
          <a:p>
            <a:pPr marL="587917" lvl="1" indent="-293959" algn="just">
              <a:lnSpc>
                <a:spcPts val="3812"/>
              </a:lnSpc>
              <a:buFont typeface="Arial"/>
              <a:buChar char="•"/>
            </a:pPr>
            <a:r>
              <a:rPr lang="en-US" sz="2723" b="1" u="none">
                <a:solidFill>
                  <a:srgbClr val="01003B"/>
                </a:solidFill>
                <a:latin typeface="Lato Bold"/>
                <a:ea typeface="Lato Bold"/>
                <a:cs typeface="Lato Bold"/>
                <a:sym typeface="Lato Bold"/>
              </a:rPr>
              <a:t>Asynchronous Processing: </a:t>
            </a:r>
            <a:r>
              <a:rPr lang="en-US" sz="2723" u="none">
                <a:solidFill>
                  <a:srgbClr val="01003B"/>
                </a:solidFill>
                <a:latin typeface="Lato"/>
                <a:ea typeface="Lato"/>
                <a:cs typeface="Lato"/>
                <a:sym typeface="Lato"/>
              </a:rPr>
              <a:t>Utilizing asynchronous tasks for background processing, minimizing wait times for the user and improving overall application responsiveness.</a:t>
            </a:r>
          </a:p>
          <a:p>
            <a:pPr algn="just">
              <a:lnSpc>
                <a:spcPts val="3812"/>
              </a:lnSpc>
            </a:pPr>
            <a:endParaRPr lang="en-US" sz="2723" u="none">
              <a:solidFill>
                <a:srgbClr val="01003B"/>
              </a:solidFill>
              <a:latin typeface="Lato"/>
              <a:ea typeface="Lato"/>
              <a:cs typeface="Lato"/>
              <a:sym typeface="Lato"/>
            </a:endParaRPr>
          </a:p>
          <a:p>
            <a:pPr marL="587917" lvl="1" indent="-293959" algn="just">
              <a:lnSpc>
                <a:spcPts val="3812"/>
              </a:lnSpc>
              <a:buFont typeface="Arial"/>
              <a:buChar char="•"/>
            </a:pPr>
            <a:r>
              <a:rPr lang="en-US" sz="2723" b="1" u="none">
                <a:solidFill>
                  <a:srgbClr val="01003B"/>
                </a:solidFill>
                <a:latin typeface="Lato Bold"/>
                <a:ea typeface="Lato Bold"/>
                <a:cs typeface="Lato Bold"/>
                <a:sym typeface="Lato Bold"/>
              </a:rPr>
              <a:t>Hardware Acceleration:</a:t>
            </a:r>
            <a:r>
              <a:rPr lang="en-US" sz="2723" u="none">
                <a:solidFill>
                  <a:srgbClr val="01003B"/>
                </a:solidFill>
                <a:latin typeface="Lato"/>
                <a:ea typeface="Lato"/>
                <a:cs typeface="Lato"/>
                <a:sym typeface="Lato"/>
              </a:rPr>
              <a:t> Support for GPU acceleration and optimized hardware configurations to boost processing speed and handle complex computations efficiently.</a:t>
            </a:r>
          </a:p>
          <a:p>
            <a:pPr algn="just">
              <a:lnSpc>
                <a:spcPts val="3812"/>
              </a:lnSpc>
            </a:pPr>
            <a:endParaRPr lang="en-US" sz="2723" u="none">
              <a:solidFill>
                <a:srgbClr val="01003B"/>
              </a:solidFill>
              <a:latin typeface="Lato"/>
              <a:ea typeface="Lato"/>
              <a:cs typeface="Lato"/>
              <a:sym typeface="Lato"/>
            </a:endParaRPr>
          </a:p>
          <a:p>
            <a:pPr algn="just">
              <a:lnSpc>
                <a:spcPts val="3812"/>
              </a:lnSpc>
            </a:pPr>
            <a:endParaRPr lang="en-US" sz="2723" u="none">
              <a:solidFill>
                <a:srgbClr val="01003B"/>
              </a:solidFill>
              <a:latin typeface="Lato"/>
              <a:ea typeface="Lato"/>
              <a:cs typeface="Lato"/>
              <a:sym typeface="Lato"/>
            </a:endParaRPr>
          </a:p>
          <a:p>
            <a:pPr algn="just">
              <a:lnSpc>
                <a:spcPts val="3812"/>
              </a:lnSpc>
            </a:pPr>
            <a:endParaRPr lang="en-US" sz="2723" u="none">
              <a:solidFill>
                <a:srgbClr val="01003B"/>
              </a:solidFill>
              <a:latin typeface="Lato"/>
              <a:ea typeface="Lato"/>
              <a:cs typeface="Lato"/>
              <a:sym typeface="Lato"/>
            </a:endParaRPr>
          </a:p>
          <a:p>
            <a:pPr algn="just">
              <a:lnSpc>
                <a:spcPts val="3812"/>
              </a:lnSpc>
            </a:pPr>
            <a:endParaRPr lang="en-US" sz="2723" u="none">
              <a:solidFill>
                <a:srgbClr val="01003B"/>
              </a:solidFill>
              <a:latin typeface="Lato"/>
              <a:ea typeface="Lato"/>
              <a:cs typeface="Lato"/>
              <a:sym typeface="Lato"/>
            </a:endParaRPr>
          </a:p>
        </p:txBody>
      </p:sp>
      <p:sp>
        <p:nvSpPr>
          <p:cNvPr id="3" name="TextBox 3"/>
          <p:cNvSpPr txBox="1"/>
          <p:nvPr/>
        </p:nvSpPr>
        <p:spPr>
          <a:xfrm>
            <a:off x="1234042" y="794414"/>
            <a:ext cx="15819915" cy="1019175"/>
          </a:xfrm>
          <a:prstGeom prst="rect">
            <a:avLst/>
          </a:prstGeom>
        </p:spPr>
        <p:txBody>
          <a:bodyPr lIns="0" tIns="0" rIns="0" bIns="0" rtlCol="0" anchor="t">
            <a:spAutoFit/>
          </a:bodyPr>
          <a:lstStyle/>
          <a:p>
            <a:pPr algn="ctr">
              <a:lnSpc>
                <a:spcPts val="8023"/>
              </a:lnSpc>
            </a:pPr>
            <a:r>
              <a:rPr lang="en-US" sz="6686" b="1">
                <a:solidFill>
                  <a:srgbClr val="01003B"/>
                </a:solidFill>
                <a:latin typeface="Lato Bold"/>
                <a:ea typeface="Lato Bold"/>
                <a:cs typeface="Lato Bold"/>
                <a:sym typeface="Lato Bold"/>
              </a:rPr>
              <a:t>PERFORMANCE  </a:t>
            </a:r>
          </a:p>
        </p:txBody>
      </p:sp>
      <p:grpSp>
        <p:nvGrpSpPr>
          <p:cNvPr id="4" name="Group 4"/>
          <p:cNvGrpSpPr/>
          <p:nvPr/>
        </p:nvGrpSpPr>
        <p:grpSpPr>
          <a:xfrm>
            <a:off x="-289060" y="8030141"/>
            <a:ext cx="19151870" cy="9114142"/>
            <a:chOff x="0" y="0"/>
            <a:chExt cx="25535827" cy="12152189"/>
          </a:xfrm>
        </p:grpSpPr>
        <p:sp>
          <p:nvSpPr>
            <p:cNvPr id="5" name="Freeform 5"/>
            <p:cNvSpPr/>
            <p:nvPr/>
          </p:nvSpPr>
          <p:spPr>
            <a:xfrm>
              <a:off x="0" y="383530"/>
              <a:ext cx="14103200" cy="11385128"/>
            </a:xfrm>
            <a:custGeom>
              <a:avLst/>
              <a:gdLst/>
              <a:ahLst/>
              <a:cxnLst/>
              <a:rect l="l" t="t" r="r" b="b"/>
              <a:pathLst>
                <a:path w="14103200" h="11385128">
                  <a:moveTo>
                    <a:pt x="0" y="0"/>
                  </a:moveTo>
                  <a:lnTo>
                    <a:pt x="14103200" y="0"/>
                  </a:lnTo>
                  <a:lnTo>
                    <a:pt x="14103200" y="11385129"/>
                  </a:lnTo>
                  <a:lnTo>
                    <a:pt x="0" y="11385129"/>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6" name="Freeform 6"/>
            <p:cNvSpPr/>
            <p:nvPr/>
          </p:nvSpPr>
          <p:spPr>
            <a:xfrm>
              <a:off x="14774539" y="0"/>
              <a:ext cx="10761288" cy="12152189"/>
            </a:xfrm>
            <a:custGeom>
              <a:avLst/>
              <a:gdLst/>
              <a:ahLst/>
              <a:cxnLst/>
              <a:rect l="l" t="t" r="r" b="b"/>
              <a:pathLst>
                <a:path w="10761288" h="12152189">
                  <a:moveTo>
                    <a:pt x="0" y="0"/>
                  </a:moveTo>
                  <a:lnTo>
                    <a:pt x="10761288" y="0"/>
                  </a:lnTo>
                  <a:lnTo>
                    <a:pt x="10761288" y="12152189"/>
                  </a:lnTo>
                  <a:lnTo>
                    <a:pt x="0" y="12152189"/>
                  </a:lnTo>
                  <a:lnTo>
                    <a:pt x="0" y="0"/>
                  </a:lnTo>
                  <a:close/>
                </a:path>
              </a:pathLst>
            </a:custGeom>
            <a:blipFill>
              <a:blip r:embed="rId4">
                <a:extLst>
                  <a:ext uri="{96DAC541-7B7A-43D3-8B79-37D633B846F1}">
                    <asvg:svgBlip xmlns:asvg="http://schemas.microsoft.com/office/drawing/2016/SVG/main" xmlns="" r:embed="rId5"/>
                  </a:ext>
                </a:extLst>
              </a:blip>
              <a:stretch>
                <a:fillRect l="-39884"/>
              </a:stretch>
            </a:blipFill>
          </p:spPr>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TextBox 2"/>
          <p:cNvSpPr txBox="1"/>
          <p:nvPr/>
        </p:nvSpPr>
        <p:spPr>
          <a:xfrm>
            <a:off x="1615081" y="2600447"/>
            <a:ext cx="15057837" cy="4283758"/>
          </a:xfrm>
          <a:prstGeom prst="rect">
            <a:avLst/>
          </a:prstGeom>
        </p:spPr>
        <p:txBody>
          <a:bodyPr lIns="0" tIns="0" rIns="0" bIns="0" rtlCol="0" anchor="t">
            <a:spAutoFit/>
          </a:bodyPr>
          <a:lstStyle/>
          <a:p>
            <a:pPr marL="587917" lvl="1" indent="-293959" algn="just">
              <a:lnSpc>
                <a:spcPts val="3812"/>
              </a:lnSpc>
              <a:buFont typeface="Arial"/>
              <a:buChar char="•"/>
            </a:pPr>
            <a:r>
              <a:rPr lang="en-US" sz="2723" b="1">
                <a:solidFill>
                  <a:srgbClr val="01003B"/>
                </a:solidFill>
                <a:latin typeface="Lato Bold"/>
                <a:ea typeface="Lato Bold"/>
                <a:cs typeface="Lato Bold"/>
                <a:sym typeface="Lato Bold"/>
              </a:rPr>
              <a:t>Data Privacy Focus:</a:t>
            </a:r>
            <a:r>
              <a:rPr lang="en-US" sz="2723">
                <a:solidFill>
                  <a:srgbClr val="01003B"/>
                </a:solidFill>
                <a:latin typeface="Lato"/>
                <a:ea typeface="Lato"/>
                <a:cs typeface="Lato"/>
                <a:sym typeface="Lato"/>
              </a:rPr>
              <a:t> Commitment to implementing robust data encryption protocols and secure APIs for handling sensitive user data and interactions once backend integration begins.</a:t>
            </a:r>
          </a:p>
          <a:p>
            <a:pPr algn="just">
              <a:lnSpc>
                <a:spcPts val="3812"/>
              </a:lnSpc>
            </a:pPr>
            <a:endParaRPr lang="en-US" sz="2723">
              <a:solidFill>
                <a:srgbClr val="01003B"/>
              </a:solidFill>
              <a:latin typeface="Lato"/>
              <a:ea typeface="Lato"/>
              <a:cs typeface="Lato"/>
              <a:sym typeface="Lato"/>
            </a:endParaRPr>
          </a:p>
          <a:p>
            <a:pPr marL="587917" lvl="1" indent="-293959" algn="just">
              <a:lnSpc>
                <a:spcPts val="3812"/>
              </a:lnSpc>
              <a:buFont typeface="Arial"/>
              <a:buChar char="•"/>
            </a:pPr>
            <a:r>
              <a:rPr lang="en-US" sz="2723" b="1">
                <a:solidFill>
                  <a:srgbClr val="01003B"/>
                </a:solidFill>
                <a:latin typeface="Lato Bold"/>
                <a:ea typeface="Lato Bold"/>
                <a:cs typeface="Lato Bold"/>
                <a:sym typeface="Lato Bold"/>
              </a:rPr>
              <a:t>User Authentication:</a:t>
            </a:r>
            <a:r>
              <a:rPr lang="en-US" sz="2723">
                <a:solidFill>
                  <a:srgbClr val="01003B"/>
                </a:solidFill>
                <a:latin typeface="Lato"/>
                <a:ea typeface="Lato"/>
                <a:cs typeface="Lato"/>
                <a:sym typeface="Lato"/>
              </a:rPr>
              <a:t> Plans to implement secure user authentication and access control measures in future backend developments to protect user accounts and personal information.</a:t>
            </a:r>
          </a:p>
          <a:p>
            <a:pPr algn="just">
              <a:lnSpc>
                <a:spcPts val="3812"/>
              </a:lnSpc>
            </a:pPr>
            <a:endParaRPr lang="en-US" sz="2723">
              <a:solidFill>
                <a:srgbClr val="01003B"/>
              </a:solidFill>
              <a:latin typeface="Lato"/>
              <a:ea typeface="Lato"/>
              <a:cs typeface="Lato"/>
              <a:sym typeface="Lato"/>
            </a:endParaRPr>
          </a:p>
          <a:p>
            <a:pPr marL="587917" lvl="1" indent="-293959" algn="just">
              <a:lnSpc>
                <a:spcPts val="3812"/>
              </a:lnSpc>
              <a:buFont typeface="Arial"/>
              <a:buChar char="•"/>
            </a:pPr>
            <a:r>
              <a:rPr lang="en-US" sz="2723" b="1">
                <a:solidFill>
                  <a:srgbClr val="01003B"/>
                </a:solidFill>
                <a:latin typeface="Lato Bold"/>
                <a:ea typeface="Lato Bold"/>
                <a:cs typeface="Lato Bold"/>
                <a:sym typeface="Lato Bold"/>
              </a:rPr>
              <a:t>Compliance and Standards: </a:t>
            </a:r>
            <a:r>
              <a:rPr lang="en-US" sz="2723">
                <a:solidFill>
                  <a:srgbClr val="01003B"/>
                </a:solidFill>
                <a:latin typeface="Lato"/>
                <a:ea typeface="Lato"/>
                <a:cs typeface="Lato"/>
                <a:sym typeface="Lato"/>
              </a:rPr>
              <a:t>Future integration will adhere to industry-standard security practices (e.g., GDPR compliance) to ensure the protection of user data and privacy.</a:t>
            </a:r>
          </a:p>
          <a:p>
            <a:pPr algn="just">
              <a:lnSpc>
                <a:spcPts val="3812"/>
              </a:lnSpc>
            </a:pPr>
            <a:endParaRPr lang="en-US" sz="2723">
              <a:solidFill>
                <a:srgbClr val="01003B"/>
              </a:solidFill>
              <a:latin typeface="Lato"/>
              <a:ea typeface="Lato"/>
              <a:cs typeface="Lato"/>
              <a:sym typeface="Lato"/>
            </a:endParaRPr>
          </a:p>
        </p:txBody>
      </p:sp>
      <p:sp>
        <p:nvSpPr>
          <p:cNvPr id="3" name="TextBox 3"/>
          <p:cNvSpPr txBox="1"/>
          <p:nvPr/>
        </p:nvSpPr>
        <p:spPr>
          <a:xfrm>
            <a:off x="1234042" y="1019175"/>
            <a:ext cx="15819915" cy="1019175"/>
          </a:xfrm>
          <a:prstGeom prst="rect">
            <a:avLst/>
          </a:prstGeom>
        </p:spPr>
        <p:txBody>
          <a:bodyPr lIns="0" tIns="0" rIns="0" bIns="0" rtlCol="0" anchor="t">
            <a:spAutoFit/>
          </a:bodyPr>
          <a:lstStyle/>
          <a:p>
            <a:pPr algn="ctr">
              <a:lnSpc>
                <a:spcPts val="8023"/>
              </a:lnSpc>
            </a:pPr>
            <a:r>
              <a:rPr lang="en-US" sz="6686" b="1">
                <a:solidFill>
                  <a:srgbClr val="01003B"/>
                </a:solidFill>
                <a:latin typeface="Lato Bold"/>
                <a:ea typeface="Lato Bold"/>
                <a:cs typeface="Lato Bold"/>
                <a:sym typeface="Lato Bold"/>
              </a:rPr>
              <a:t>SECURITY </a:t>
            </a:r>
          </a:p>
        </p:txBody>
      </p:sp>
      <p:grpSp>
        <p:nvGrpSpPr>
          <p:cNvPr id="4" name="Group 4"/>
          <p:cNvGrpSpPr/>
          <p:nvPr/>
        </p:nvGrpSpPr>
        <p:grpSpPr>
          <a:xfrm>
            <a:off x="-289060" y="8030141"/>
            <a:ext cx="19151870" cy="9114142"/>
            <a:chOff x="0" y="0"/>
            <a:chExt cx="25535827" cy="12152189"/>
          </a:xfrm>
        </p:grpSpPr>
        <p:sp>
          <p:nvSpPr>
            <p:cNvPr id="5" name="Freeform 5"/>
            <p:cNvSpPr/>
            <p:nvPr/>
          </p:nvSpPr>
          <p:spPr>
            <a:xfrm>
              <a:off x="0" y="383530"/>
              <a:ext cx="14103200" cy="11385128"/>
            </a:xfrm>
            <a:custGeom>
              <a:avLst/>
              <a:gdLst/>
              <a:ahLst/>
              <a:cxnLst/>
              <a:rect l="l" t="t" r="r" b="b"/>
              <a:pathLst>
                <a:path w="14103200" h="11385128">
                  <a:moveTo>
                    <a:pt x="0" y="0"/>
                  </a:moveTo>
                  <a:lnTo>
                    <a:pt x="14103200" y="0"/>
                  </a:lnTo>
                  <a:lnTo>
                    <a:pt x="14103200" y="11385129"/>
                  </a:lnTo>
                  <a:lnTo>
                    <a:pt x="0" y="11385129"/>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6" name="Freeform 6"/>
            <p:cNvSpPr/>
            <p:nvPr/>
          </p:nvSpPr>
          <p:spPr>
            <a:xfrm>
              <a:off x="14774539" y="0"/>
              <a:ext cx="10761288" cy="12152189"/>
            </a:xfrm>
            <a:custGeom>
              <a:avLst/>
              <a:gdLst/>
              <a:ahLst/>
              <a:cxnLst/>
              <a:rect l="l" t="t" r="r" b="b"/>
              <a:pathLst>
                <a:path w="10761288" h="12152189">
                  <a:moveTo>
                    <a:pt x="0" y="0"/>
                  </a:moveTo>
                  <a:lnTo>
                    <a:pt x="10761288" y="0"/>
                  </a:lnTo>
                  <a:lnTo>
                    <a:pt x="10761288" y="12152189"/>
                  </a:lnTo>
                  <a:lnTo>
                    <a:pt x="0" y="12152189"/>
                  </a:lnTo>
                  <a:lnTo>
                    <a:pt x="0" y="0"/>
                  </a:lnTo>
                  <a:close/>
                </a:path>
              </a:pathLst>
            </a:custGeom>
            <a:blipFill>
              <a:blip r:embed="rId4">
                <a:extLst>
                  <a:ext uri="{96DAC541-7B7A-43D3-8B79-37D633B846F1}">
                    <asvg:svgBlip xmlns:asvg="http://schemas.microsoft.com/office/drawing/2016/SVG/main" xmlns="" r:embed="rId5"/>
                  </a:ext>
                </a:extLst>
              </a:blip>
              <a:stretch>
                <a:fillRect l="-39884"/>
              </a:stretch>
            </a:blipFill>
          </p:spPr>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sp>
      <p:sp>
        <p:nvSpPr>
          <p:cNvPr id="3" name="Freeform 3"/>
          <p:cNvSpPr/>
          <p:nvPr/>
        </p:nvSpPr>
        <p:spPr>
          <a:xfrm rot="1243913">
            <a:off x="-2770474" y="7366384"/>
            <a:ext cx="13558515" cy="4905717"/>
          </a:xfrm>
          <a:custGeom>
            <a:avLst/>
            <a:gdLst/>
            <a:ahLst/>
            <a:cxnLst/>
            <a:rect l="l" t="t" r="r" b="b"/>
            <a:pathLst>
              <a:path w="13558515" h="4905717">
                <a:moveTo>
                  <a:pt x="0" y="0"/>
                </a:moveTo>
                <a:lnTo>
                  <a:pt x="13558515" y="0"/>
                </a:lnTo>
                <a:lnTo>
                  <a:pt x="13558515" y="4905718"/>
                </a:lnTo>
                <a:lnTo>
                  <a:pt x="0" y="4905718"/>
                </a:lnTo>
                <a:lnTo>
                  <a:pt x="0" y="0"/>
                </a:lnTo>
                <a:close/>
              </a:path>
            </a:pathLst>
          </a:custGeom>
          <a:blipFill>
            <a:blip r:embed="rId3">
              <a:alphaModFix amt="60000"/>
              <a:extLst>
                <a:ext uri="{96DAC541-7B7A-43D3-8B79-37D633B846F1}">
                  <asvg:svgBlip xmlns:asvg="http://schemas.microsoft.com/office/drawing/2016/SVG/main" xmlns="" r:embed="rId4"/>
                </a:ext>
              </a:extLst>
            </a:blip>
            <a:stretch>
              <a:fillRect/>
            </a:stretch>
          </a:blipFill>
        </p:spPr>
      </p:sp>
      <p:sp>
        <p:nvSpPr>
          <p:cNvPr id="4" name="TextBox 4"/>
          <p:cNvSpPr txBox="1"/>
          <p:nvPr/>
        </p:nvSpPr>
        <p:spPr>
          <a:xfrm>
            <a:off x="1025498" y="1180688"/>
            <a:ext cx="16233802" cy="813694"/>
          </a:xfrm>
          <a:prstGeom prst="rect">
            <a:avLst/>
          </a:prstGeom>
        </p:spPr>
        <p:txBody>
          <a:bodyPr lIns="0" tIns="0" rIns="0" bIns="0" rtlCol="0" anchor="t">
            <a:spAutoFit/>
          </a:bodyPr>
          <a:lstStyle/>
          <a:p>
            <a:pPr algn="ctr">
              <a:lnSpc>
                <a:spcPts val="6600"/>
              </a:lnSpc>
            </a:pPr>
            <a:r>
              <a:rPr lang="en-US" sz="4714" b="1">
                <a:solidFill>
                  <a:srgbClr val="F8F8F8"/>
                </a:solidFill>
                <a:latin typeface="Lato Bold"/>
                <a:ea typeface="Lato Bold"/>
                <a:cs typeface="Lato Bold"/>
                <a:sym typeface="Lato Bold"/>
              </a:rPr>
              <a:t>BEST PRACTICES AND INDUSTRY STANDARDS FOLLOWS </a:t>
            </a:r>
          </a:p>
        </p:txBody>
      </p:sp>
      <p:sp>
        <p:nvSpPr>
          <p:cNvPr id="5" name="TextBox 5"/>
          <p:cNvSpPr txBox="1"/>
          <p:nvPr/>
        </p:nvSpPr>
        <p:spPr>
          <a:xfrm>
            <a:off x="1615081" y="2772975"/>
            <a:ext cx="15057837" cy="5712508"/>
          </a:xfrm>
          <a:prstGeom prst="rect">
            <a:avLst/>
          </a:prstGeom>
        </p:spPr>
        <p:txBody>
          <a:bodyPr lIns="0" tIns="0" rIns="0" bIns="0" rtlCol="0" anchor="t">
            <a:spAutoFit/>
          </a:bodyPr>
          <a:lstStyle/>
          <a:p>
            <a:pPr algn="just">
              <a:lnSpc>
                <a:spcPts val="3812"/>
              </a:lnSpc>
            </a:pPr>
            <a:r>
              <a:rPr lang="en-US" sz="2723">
                <a:solidFill>
                  <a:srgbClr val="FFFFFF"/>
                </a:solidFill>
                <a:latin typeface="Lato"/>
                <a:ea typeface="Lato"/>
                <a:cs typeface="Lato"/>
                <a:sym typeface="Lato"/>
              </a:rPr>
              <a:t>The Soft Skills Enhancement AI Application adheres to best practices and industry standards to ensure reliability, efficiency, and user trust. By leveraging modular design principles, the application enables flexible and scalable integration of AI agents, which facilitates future enhancements and adaptation to emerging technologies. Emphasis on </a:t>
            </a:r>
            <a:r>
              <a:rPr lang="en-US" sz="2723" u="sng">
                <a:solidFill>
                  <a:srgbClr val="FFFFFF"/>
                </a:solidFill>
                <a:latin typeface="Lato"/>
                <a:ea typeface="Lato"/>
                <a:cs typeface="Lato"/>
                <a:sym typeface="Lato"/>
              </a:rPr>
              <a:t>real-time processing and asynchronous workflows</a:t>
            </a:r>
            <a:r>
              <a:rPr lang="en-US" sz="2723">
                <a:solidFill>
                  <a:srgbClr val="FFFFFF"/>
                </a:solidFill>
                <a:latin typeface="Lato"/>
                <a:ea typeface="Lato"/>
                <a:cs typeface="Lato"/>
                <a:sym typeface="Lato"/>
              </a:rPr>
              <a:t> ensures minimal latency and smooth user interactions, providing immediate feedback for effective learning. Adopting secure coding practices and planning for robust encryption methods safeguard user data and privacy. A commitment to continuous monitoring, regular updates, and scalability using cloud services and microservices architecture positions the application for sustainable growth and resilience. It ensures interoperability and maintainability, allowing the application to remain adaptable and relevant in the rapidly evolving field of AI-driven learning solutions.</a:t>
            </a:r>
          </a:p>
          <a:p>
            <a:pPr algn="just">
              <a:lnSpc>
                <a:spcPts val="3812"/>
              </a:lnSpc>
            </a:pPr>
            <a:endParaRPr lang="en-US" sz="2723">
              <a:solidFill>
                <a:srgbClr val="FFFFFF"/>
              </a:solidFill>
              <a:latin typeface="Lato"/>
              <a:ea typeface="Lato"/>
              <a:cs typeface="Lato"/>
              <a:sym typeface="Lato"/>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sp>
      <p:sp>
        <p:nvSpPr>
          <p:cNvPr id="3" name="Freeform 3"/>
          <p:cNvSpPr/>
          <p:nvPr/>
        </p:nvSpPr>
        <p:spPr>
          <a:xfrm rot="-8010284">
            <a:off x="11274917" y="-2976531"/>
            <a:ext cx="11342890" cy="9156806"/>
          </a:xfrm>
          <a:custGeom>
            <a:avLst/>
            <a:gdLst/>
            <a:ahLst/>
            <a:cxnLst/>
            <a:rect l="l" t="t" r="r" b="b"/>
            <a:pathLst>
              <a:path w="11342890" h="9156806">
                <a:moveTo>
                  <a:pt x="0" y="0"/>
                </a:moveTo>
                <a:lnTo>
                  <a:pt x="11342890" y="0"/>
                </a:lnTo>
                <a:lnTo>
                  <a:pt x="11342890" y="9156806"/>
                </a:lnTo>
                <a:lnTo>
                  <a:pt x="0" y="9156806"/>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4" name="TextBox 4"/>
          <p:cNvSpPr txBox="1"/>
          <p:nvPr/>
        </p:nvSpPr>
        <p:spPr>
          <a:xfrm>
            <a:off x="1241166" y="731694"/>
            <a:ext cx="9138939" cy="1257300"/>
          </a:xfrm>
          <a:prstGeom prst="rect">
            <a:avLst/>
          </a:prstGeom>
        </p:spPr>
        <p:txBody>
          <a:bodyPr lIns="0" tIns="0" rIns="0" bIns="0" rtlCol="0" anchor="t">
            <a:spAutoFit/>
          </a:bodyPr>
          <a:lstStyle/>
          <a:p>
            <a:pPr algn="l">
              <a:lnSpc>
                <a:spcPts val="9826"/>
              </a:lnSpc>
            </a:pPr>
            <a:r>
              <a:rPr lang="en-US" sz="8188" b="1">
                <a:solidFill>
                  <a:srgbClr val="F8F8F8"/>
                </a:solidFill>
                <a:latin typeface="Lato Bold"/>
                <a:ea typeface="Lato Bold"/>
                <a:cs typeface="Lato Bold"/>
                <a:sym typeface="Lato Bold"/>
              </a:rPr>
              <a:t>USER EXPERIENCE </a:t>
            </a:r>
          </a:p>
        </p:txBody>
      </p:sp>
      <p:sp>
        <p:nvSpPr>
          <p:cNvPr id="5" name="TextBox 5"/>
          <p:cNvSpPr txBox="1"/>
          <p:nvPr/>
        </p:nvSpPr>
        <p:spPr>
          <a:xfrm>
            <a:off x="1231641" y="2298522"/>
            <a:ext cx="15057837" cy="7141258"/>
          </a:xfrm>
          <a:prstGeom prst="rect">
            <a:avLst/>
          </a:prstGeom>
        </p:spPr>
        <p:txBody>
          <a:bodyPr lIns="0" tIns="0" rIns="0" bIns="0" rtlCol="0" anchor="t">
            <a:spAutoFit/>
          </a:bodyPr>
          <a:lstStyle/>
          <a:p>
            <a:pPr algn="just">
              <a:lnSpc>
                <a:spcPts val="3812"/>
              </a:lnSpc>
            </a:pPr>
            <a:endParaRPr/>
          </a:p>
          <a:p>
            <a:pPr algn="just">
              <a:lnSpc>
                <a:spcPts val="3812"/>
              </a:lnSpc>
            </a:pPr>
            <a:r>
              <a:rPr lang="en-US" sz="2723">
                <a:solidFill>
                  <a:srgbClr val="FFFFFF"/>
                </a:solidFill>
                <a:latin typeface="Lato"/>
                <a:ea typeface="Lato"/>
                <a:cs typeface="Lato"/>
                <a:sym typeface="Lato"/>
              </a:rPr>
              <a:t>The Soft Skills Enhancement AI Application is designed to provide an intuitive and engaging user experience by leveraging </a:t>
            </a:r>
            <a:r>
              <a:rPr lang="en-US" sz="2723" u="sng">
                <a:solidFill>
                  <a:srgbClr val="FFFFFF"/>
                </a:solidFill>
                <a:latin typeface="Lato"/>
                <a:ea typeface="Lato"/>
                <a:cs typeface="Lato"/>
                <a:sym typeface="Lato"/>
              </a:rPr>
              <a:t>Flask, HTML, and CSS</a:t>
            </a:r>
            <a:r>
              <a:rPr lang="en-US" sz="2723">
                <a:solidFill>
                  <a:srgbClr val="FFFFFF"/>
                </a:solidFill>
                <a:latin typeface="Lato"/>
                <a:ea typeface="Lato"/>
                <a:cs typeface="Lato"/>
                <a:sym typeface="Lato"/>
              </a:rPr>
              <a:t> for the frontend. A clean and minimalistic user interface ensures easy navigation, with clearly labeled sections for pronunciation assessment, speaking evaluations, grammar exercises, and tone analysis. The use of responsive design principles makes the application accessible across various devices, including desktops, tablets, and smartphones, ensuring a seamless experience. Real-time feedback is integrated into the user interface, providing immediate and actionable insights, which enhance the learning experience. Interactive elements, such as progress trackers and performance dashboards, keep users informed and motivated throughout their journey. The application employs CSS animations and transitions to create a dynamic and visually appealing interface, making the learning process more engaging. With Flask's flexibility, the application can efficiently handle user interactions and dynamically update content, offering a smooth and responsive experience. The overall user experience is focused on being user-friendly, informative, and conducive to effective skill development.</a:t>
            </a:r>
          </a:p>
          <a:p>
            <a:pPr algn="just">
              <a:lnSpc>
                <a:spcPts val="3812"/>
              </a:lnSpc>
            </a:pPr>
            <a:endParaRPr lang="en-US" sz="2723">
              <a:solidFill>
                <a:srgbClr val="FFFFFF"/>
              </a:solidFill>
              <a:latin typeface="Lato"/>
              <a:ea typeface="Lato"/>
              <a:cs typeface="Lato"/>
              <a:sym typeface="Lato"/>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1003B"/>
        </a:solidFill>
        <a:effectLst/>
      </p:bgPr>
    </p:bg>
    <p:spTree>
      <p:nvGrpSpPr>
        <p:cNvPr id="1" name=""/>
        <p:cNvGrpSpPr/>
        <p:nvPr/>
      </p:nvGrpSpPr>
      <p:grpSpPr>
        <a:xfrm>
          <a:off x="0" y="0"/>
          <a:ext cx="0" cy="0"/>
          <a:chOff x="0" y="0"/>
          <a:chExt cx="0" cy="0"/>
        </a:xfrm>
      </p:grpSpPr>
      <p:grpSp>
        <p:nvGrpSpPr>
          <p:cNvPr id="2" name="Group 2"/>
          <p:cNvGrpSpPr/>
          <p:nvPr/>
        </p:nvGrpSpPr>
        <p:grpSpPr>
          <a:xfrm>
            <a:off x="552450" y="500286"/>
            <a:ext cx="17259300" cy="9286429"/>
            <a:chOff x="0" y="0"/>
            <a:chExt cx="4545659" cy="2445808"/>
          </a:xfrm>
        </p:grpSpPr>
        <p:sp>
          <p:nvSpPr>
            <p:cNvPr id="3" name="Freeform 3"/>
            <p:cNvSpPr/>
            <p:nvPr/>
          </p:nvSpPr>
          <p:spPr>
            <a:xfrm>
              <a:off x="0" y="0"/>
              <a:ext cx="4545659" cy="2445808"/>
            </a:xfrm>
            <a:custGeom>
              <a:avLst/>
              <a:gdLst/>
              <a:ahLst/>
              <a:cxnLst/>
              <a:rect l="l" t="t" r="r" b="b"/>
              <a:pathLst>
                <a:path w="4545659" h="2445808">
                  <a:moveTo>
                    <a:pt x="8971" y="0"/>
                  </a:moveTo>
                  <a:lnTo>
                    <a:pt x="4536688" y="0"/>
                  </a:lnTo>
                  <a:cubicBezTo>
                    <a:pt x="4541643" y="0"/>
                    <a:pt x="4545659" y="4017"/>
                    <a:pt x="4545659" y="8971"/>
                  </a:cubicBezTo>
                  <a:lnTo>
                    <a:pt x="4545659" y="2436837"/>
                  </a:lnTo>
                  <a:cubicBezTo>
                    <a:pt x="4545659" y="2441792"/>
                    <a:pt x="4541643" y="2445808"/>
                    <a:pt x="4536688" y="2445808"/>
                  </a:cubicBezTo>
                  <a:lnTo>
                    <a:pt x="8971" y="2445808"/>
                  </a:lnTo>
                  <a:cubicBezTo>
                    <a:pt x="4017" y="2445808"/>
                    <a:pt x="0" y="2441792"/>
                    <a:pt x="0" y="2436837"/>
                  </a:cubicBezTo>
                  <a:lnTo>
                    <a:pt x="0" y="8971"/>
                  </a:lnTo>
                  <a:cubicBezTo>
                    <a:pt x="0" y="4017"/>
                    <a:pt x="4017" y="0"/>
                    <a:pt x="8971" y="0"/>
                  </a:cubicBezTo>
                  <a:close/>
                </a:path>
              </a:pathLst>
            </a:custGeom>
            <a:solidFill>
              <a:srgbClr val="F8F8F8"/>
            </a:solidFill>
          </p:spPr>
        </p:sp>
        <p:sp>
          <p:nvSpPr>
            <p:cNvPr id="4" name="TextBox 4"/>
            <p:cNvSpPr txBox="1"/>
            <p:nvPr/>
          </p:nvSpPr>
          <p:spPr>
            <a:xfrm>
              <a:off x="0" y="-47625"/>
              <a:ext cx="4545659" cy="2493433"/>
            </a:xfrm>
            <a:prstGeom prst="rect">
              <a:avLst/>
            </a:prstGeom>
          </p:spPr>
          <p:txBody>
            <a:bodyPr lIns="50800" tIns="50800" rIns="50800" bIns="50800" rtlCol="0" anchor="ctr"/>
            <a:lstStyle/>
            <a:p>
              <a:pPr algn="ctr">
                <a:lnSpc>
                  <a:spcPts val="3499"/>
                </a:lnSpc>
              </a:pPr>
              <a:endParaRPr/>
            </a:p>
          </p:txBody>
        </p:sp>
      </p:grpSp>
      <p:sp>
        <p:nvSpPr>
          <p:cNvPr id="5" name="Freeform 5"/>
          <p:cNvSpPr/>
          <p:nvPr/>
        </p:nvSpPr>
        <p:spPr>
          <a:xfrm>
            <a:off x="2222909" y="3262616"/>
            <a:ext cx="6455252" cy="3761768"/>
          </a:xfrm>
          <a:custGeom>
            <a:avLst/>
            <a:gdLst/>
            <a:ahLst/>
            <a:cxnLst/>
            <a:rect l="l" t="t" r="r" b="b"/>
            <a:pathLst>
              <a:path w="6455252" h="3761768">
                <a:moveTo>
                  <a:pt x="0" y="0"/>
                </a:moveTo>
                <a:lnTo>
                  <a:pt x="6455252" y="0"/>
                </a:lnTo>
                <a:lnTo>
                  <a:pt x="6455252" y="3761768"/>
                </a:lnTo>
                <a:lnTo>
                  <a:pt x="0" y="3761768"/>
                </a:lnTo>
                <a:lnTo>
                  <a:pt x="0" y="0"/>
                </a:lnTo>
                <a:close/>
              </a:path>
            </a:pathLst>
          </a:custGeom>
          <a:blipFill>
            <a:blip r:embed="rId2"/>
            <a:stretch>
              <a:fillRect l="-135362" t="-155498" r="-127787" b="-24927"/>
            </a:stretch>
          </a:blipFill>
        </p:spPr>
      </p:sp>
      <p:sp>
        <p:nvSpPr>
          <p:cNvPr id="6" name="Freeform 6"/>
          <p:cNvSpPr/>
          <p:nvPr/>
        </p:nvSpPr>
        <p:spPr>
          <a:xfrm>
            <a:off x="9182100" y="3262616"/>
            <a:ext cx="4583558" cy="3761768"/>
          </a:xfrm>
          <a:custGeom>
            <a:avLst/>
            <a:gdLst/>
            <a:ahLst/>
            <a:cxnLst/>
            <a:rect l="l" t="t" r="r" b="b"/>
            <a:pathLst>
              <a:path w="4583558" h="3761768">
                <a:moveTo>
                  <a:pt x="0" y="0"/>
                </a:moveTo>
                <a:lnTo>
                  <a:pt x="4583558" y="0"/>
                </a:lnTo>
                <a:lnTo>
                  <a:pt x="4583558" y="3761768"/>
                </a:lnTo>
                <a:lnTo>
                  <a:pt x="0" y="3761768"/>
                </a:lnTo>
                <a:lnTo>
                  <a:pt x="0" y="0"/>
                </a:lnTo>
                <a:close/>
              </a:path>
            </a:pathLst>
          </a:custGeom>
          <a:blipFill>
            <a:blip r:embed="rId3"/>
            <a:stretch>
              <a:fillRect l="-217246" t="-156907" r="-223388" b="-39526"/>
            </a:stretch>
          </a:blipFill>
        </p:spPr>
      </p:sp>
      <p:sp>
        <p:nvSpPr>
          <p:cNvPr id="7" name="TextBox 7"/>
          <p:cNvSpPr txBox="1"/>
          <p:nvPr/>
        </p:nvSpPr>
        <p:spPr>
          <a:xfrm>
            <a:off x="5450535" y="1019175"/>
            <a:ext cx="7386930" cy="847725"/>
          </a:xfrm>
          <a:prstGeom prst="rect">
            <a:avLst/>
          </a:prstGeom>
        </p:spPr>
        <p:txBody>
          <a:bodyPr lIns="0" tIns="0" rIns="0" bIns="0" rtlCol="0" anchor="t">
            <a:spAutoFit/>
          </a:bodyPr>
          <a:lstStyle/>
          <a:p>
            <a:pPr algn="ctr">
              <a:lnSpc>
                <a:spcPts val="6600"/>
              </a:lnSpc>
            </a:pPr>
            <a:r>
              <a:rPr lang="en-US" sz="5500" b="1">
                <a:solidFill>
                  <a:srgbClr val="01003B"/>
                </a:solidFill>
                <a:latin typeface="Lato Bold"/>
                <a:ea typeface="Lato Bold"/>
                <a:cs typeface="Lato Bold"/>
                <a:sym typeface="Lato Bold"/>
              </a:rPr>
              <a:t>  CLI OUTPUT </a:t>
            </a:r>
          </a:p>
        </p:txBody>
      </p:sp>
      <p:sp>
        <p:nvSpPr>
          <p:cNvPr id="8" name="TextBox 8"/>
          <p:cNvSpPr txBox="1"/>
          <p:nvPr/>
        </p:nvSpPr>
        <p:spPr>
          <a:xfrm>
            <a:off x="2222909" y="2262993"/>
            <a:ext cx="9168692" cy="596900"/>
          </a:xfrm>
          <a:prstGeom prst="rect">
            <a:avLst/>
          </a:prstGeom>
        </p:spPr>
        <p:txBody>
          <a:bodyPr lIns="0" tIns="0" rIns="0" bIns="0" rtlCol="0" anchor="t">
            <a:spAutoFit/>
          </a:bodyPr>
          <a:lstStyle/>
          <a:p>
            <a:pPr algn="just">
              <a:lnSpc>
                <a:spcPts val="4899"/>
              </a:lnSpc>
            </a:pPr>
            <a:r>
              <a:rPr lang="en-US" sz="3499">
                <a:solidFill>
                  <a:srgbClr val="01003B"/>
                </a:solidFill>
                <a:latin typeface="Lato"/>
                <a:ea typeface="Lato"/>
                <a:cs typeface="Lato"/>
                <a:sym typeface="Lato"/>
              </a:rPr>
              <a:t>Live speech-to audio transription  output :</a:t>
            </a:r>
          </a:p>
        </p:txBody>
      </p:sp>
      <p:sp>
        <p:nvSpPr>
          <p:cNvPr id="9" name="TextBox 9"/>
          <p:cNvSpPr txBox="1"/>
          <p:nvPr/>
        </p:nvSpPr>
        <p:spPr>
          <a:xfrm>
            <a:off x="2222909" y="7433959"/>
            <a:ext cx="12360305" cy="431799"/>
          </a:xfrm>
          <a:prstGeom prst="rect">
            <a:avLst/>
          </a:prstGeom>
        </p:spPr>
        <p:txBody>
          <a:bodyPr lIns="0" tIns="0" rIns="0" bIns="0" rtlCol="0" anchor="t">
            <a:spAutoFit/>
          </a:bodyPr>
          <a:lstStyle/>
          <a:p>
            <a:pPr algn="just">
              <a:lnSpc>
                <a:spcPts val="3500"/>
              </a:lnSpc>
            </a:pPr>
            <a:r>
              <a:rPr lang="en-US" sz="2500">
                <a:solidFill>
                  <a:srgbClr val="01003B"/>
                </a:solidFill>
                <a:latin typeface="Lato"/>
                <a:ea typeface="Lato"/>
                <a:cs typeface="Lato"/>
                <a:sym typeface="Lato"/>
              </a:rPr>
              <a:t>( This will be used for pronunciation checking and context analysis to find errors .  )</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1003B"/>
        </a:solidFill>
        <a:effectLst/>
      </p:bgPr>
    </p:bg>
    <p:spTree>
      <p:nvGrpSpPr>
        <p:cNvPr id="1" name=""/>
        <p:cNvGrpSpPr/>
        <p:nvPr/>
      </p:nvGrpSpPr>
      <p:grpSpPr>
        <a:xfrm>
          <a:off x="0" y="0"/>
          <a:ext cx="0" cy="0"/>
          <a:chOff x="0" y="0"/>
          <a:chExt cx="0" cy="0"/>
        </a:xfrm>
      </p:grpSpPr>
      <p:grpSp>
        <p:nvGrpSpPr>
          <p:cNvPr id="2" name="Group 2"/>
          <p:cNvGrpSpPr/>
          <p:nvPr/>
        </p:nvGrpSpPr>
        <p:grpSpPr>
          <a:xfrm>
            <a:off x="514350" y="500286"/>
            <a:ext cx="17259300" cy="9286429"/>
            <a:chOff x="0" y="0"/>
            <a:chExt cx="4545659" cy="2445808"/>
          </a:xfrm>
        </p:grpSpPr>
        <p:sp>
          <p:nvSpPr>
            <p:cNvPr id="3" name="Freeform 3"/>
            <p:cNvSpPr/>
            <p:nvPr/>
          </p:nvSpPr>
          <p:spPr>
            <a:xfrm>
              <a:off x="0" y="0"/>
              <a:ext cx="4545659" cy="2445808"/>
            </a:xfrm>
            <a:custGeom>
              <a:avLst/>
              <a:gdLst/>
              <a:ahLst/>
              <a:cxnLst/>
              <a:rect l="l" t="t" r="r" b="b"/>
              <a:pathLst>
                <a:path w="4545659" h="2445808">
                  <a:moveTo>
                    <a:pt x="8971" y="0"/>
                  </a:moveTo>
                  <a:lnTo>
                    <a:pt x="4536688" y="0"/>
                  </a:lnTo>
                  <a:cubicBezTo>
                    <a:pt x="4541643" y="0"/>
                    <a:pt x="4545659" y="4017"/>
                    <a:pt x="4545659" y="8971"/>
                  </a:cubicBezTo>
                  <a:lnTo>
                    <a:pt x="4545659" y="2436837"/>
                  </a:lnTo>
                  <a:cubicBezTo>
                    <a:pt x="4545659" y="2441792"/>
                    <a:pt x="4541643" y="2445808"/>
                    <a:pt x="4536688" y="2445808"/>
                  </a:cubicBezTo>
                  <a:lnTo>
                    <a:pt x="8971" y="2445808"/>
                  </a:lnTo>
                  <a:cubicBezTo>
                    <a:pt x="4017" y="2445808"/>
                    <a:pt x="0" y="2441792"/>
                    <a:pt x="0" y="2436837"/>
                  </a:cubicBezTo>
                  <a:lnTo>
                    <a:pt x="0" y="8971"/>
                  </a:lnTo>
                  <a:cubicBezTo>
                    <a:pt x="0" y="4017"/>
                    <a:pt x="4017" y="0"/>
                    <a:pt x="8971" y="0"/>
                  </a:cubicBezTo>
                  <a:close/>
                </a:path>
              </a:pathLst>
            </a:custGeom>
            <a:solidFill>
              <a:srgbClr val="F8F8F8"/>
            </a:solidFill>
          </p:spPr>
        </p:sp>
        <p:sp>
          <p:nvSpPr>
            <p:cNvPr id="4" name="TextBox 4"/>
            <p:cNvSpPr txBox="1"/>
            <p:nvPr/>
          </p:nvSpPr>
          <p:spPr>
            <a:xfrm>
              <a:off x="0" y="-47625"/>
              <a:ext cx="4545659" cy="2493433"/>
            </a:xfrm>
            <a:prstGeom prst="rect">
              <a:avLst/>
            </a:prstGeom>
          </p:spPr>
          <p:txBody>
            <a:bodyPr lIns="50800" tIns="50800" rIns="50800" bIns="50800" rtlCol="0" anchor="ctr"/>
            <a:lstStyle/>
            <a:p>
              <a:pPr algn="ctr">
                <a:lnSpc>
                  <a:spcPts val="3499"/>
                </a:lnSpc>
              </a:pPr>
              <a:endParaRPr/>
            </a:p>
          </p:txBody>
        </p:sp>
      </p:grpSp>
      <p:sp>
        <p:nvSpPr>
          <p:cNvPr id="5" name="Freeform 5"/>
          <p:cNvSpPr/>
          <p:nvPr/>
        </p:nvSpPr>
        <p:spPr>
          <a:xfrm>
            <a:off x="4880462" y="3233527"/>
            <a:ext cx="7678385" cy="5425134"/>
          </a:xfrm>
          <a:custGeom>
            <a:avLst/>
            <a:gdLst/>
            <a:ahLst/>
            <a:cxnLst/>
            <a:rect l="l" t="t" r="r" b="b"/>
            <a:pathLst>
              <a:path w="7678385" h="5425134">
                <a:moveTo>
                  <a:pt x="0" y="0"/>
                </a:moveTo>
                <a:lnTo>
                  <a:pt x="7678385" y="0"/>
                </a:lnTo>
                <a:lnTo>
                  <a:pt x="7678385" y="5425134"/>
                </a:lnTo>
                <a:lnTo>
                  <a:pt x="0" y="5425134"/>
                </a:lnTo>
                <a:lnTo>
                  <a:pt x="0" y="0"/>
                </a:lnTo>
                <a:close/>
              </a:path>
            </a:pathLst>
          </a:custGeom>
          <a:blipFill>
            <a:blip r:embed="rId2"/>
            <a:stretch>
              <a:fillRect/>
            </a:stretch>
          </a:blipFill>
        </p:spPr>
      </p:sp>
      <p:sp>
        <p:nvSpPr>
          <p:cNvPr id="6" name="TextBox 6"/>
          <p:cNvSpPr txBox="1"/>
          <p:nvPr/>
        </p:nvSpPr>
        <p:spPr>
          <a:xfrm>
            <a:off x="5450535" y="1191703"/>
            <a:ext cx="7386930" cy="847725"/>
          </a:xfrm>
          <a:prstGeom prst="rect">
            <a:avLst/>
          </a:prstGeom>
        </p:spPr>
        <p:txBody>
          <a:bodyPr lIns="0" tIns="0" rIns="0" bIns="0" rtlCol="0" anchor="t">
            <a:spAutoFit/>
          </a:bodyPr>
          <a:lstStyle/>
          <a:p>
            <a:pPr algn="ctr">
              <a:lnSpc>
                <a:spcPts val="6600"/>
              </a:lnSpc>
            </a:pPr>
            <a:r>
              <a:rPr lang="en-US" sz="5500" b="1">
                <a:solidFill>
                  <a:srgbClr val="01003B"/>
                </a:solidFill>
                <a:latin typeface="Lato Bold"/>
                <a:ea typeface="Lato Bold"/>
                <a:cs typeface="Lato Bold"/>
                <a:sym typeface="Lato Bold"/>
              </a:rPr>
              <a:t>SAMPLE  CLI OUTPUT </a:t>
            </a:r>
          </a:p>
        </p:txBody>
      </p:sp>
      <p:sp>
        <p:nvSpPr>
          <p:cNvPr id="7" name="TextBox 7"/>
          <p:cNvSpPr txBox="1"/>
          <p:nvPr/>
        </p:nvSpPr>
        <p:spPr>
          <a:xfrm>
            <a:off x="1619982" y="2293578"/>
            <a:ext cx="11188907" cy="533400"/>
          </a:xfrm>
          <a:prstGeom prst="rect">
            <a:avLst/>
          </a:prstGeom>
        </p:spPr>
        <p:txBody>
          <a:bodyPr lIns="0" tIns="0" rIns="0" bIns="0" rtlCol="0" anchor="t">
            <a:spAutoFit/>
          </a:bodyPr>
          <a:lstStyle/>
          <a:p>
            <a:pPr algn="l">
              <a:lnSpc>
                <a:spcPts val="4200"/>
              </a:lnSpc>
            </a:pPr>
            <a:r>
              <a:rPr lang="en-US" sz="3500">
                <a:solidFill>
                  <a:srgbClr val="01003B"/>
                </a:solidFill>
                <a:latin typeface="Canva Sans"/>
                <a:ea typeface="Canva Sans"/>
                <a:cs typeface="Canva Sans"/>
                <a:sym typeface="Canva Sans"/>
              </a:rPr>
              <a:t>Assesment results with Feedback :</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grpSp>
        <p:nvGrpSpPr>
          <p:cNvPr id="2" name="Group 2"/>
          <p:cNvGrpSpPr/>
          <p:nvPr/>
        </p:nvGrpSpPr>
        <p:grpSpPr>
          <a:xfrm>
            <a:off x="851223" y="2519159"/>
            <a:ext cx="1004586" cy="5700392"/>
            <a:chOff x="0" y="0"/>
            <a:chExt cx="1339447" cy="7600523"/>
          </a:xfrm>
        </p:grpSpPr>
        <p:sp>
          <p:nvSpPr>
            <p:cNvPr id="3" name="Freeform 3"/>
            <p:cNvSpPr/>
            <p:nvPr/>
          </p:nvSpPr>
          <p:spPr>
            <a:xfrm>
              <a:off x="0" y="0"/>
              <a:ext cx="1339447" cy="1339447"/>
            </a:xfrm>
            <a:custGeom>
              <a:avLst/>
              <a:gdLst/>
              <a:ahLst/>
              <a:cxnLst/>
              <a:rect l="l" t="t" r="r" b="b"/>
              <a:pathLst>
                <a:path w="1339447" h="1339447">
                  <a:moveTo>
                    <a:pt x="0" y="0"/>
                  </a:moveTo>
                  <a:lnTo>
                    <a:pt x="1339447" y="0"/>
                  </a:lnTo>
                  <a:lnTo>
                    <a:pt x="1339447" y="1339447"/>
                  </a:lnTo>
                  <a:lnTo>
                    <a:pt x="0" y="1339447"/>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grpSp>
          <p:nvGrpSpPr>
            <p:cNvPr id="4" name="Group 4"/>
            <p:cNvGrpSpPr/>
            <p:nvPr/>
          </p:nvGrpSpPr>
          <p:grpSpPr>
            <a:xfrm>
              <a:off x="137567" y="137567"/>
              <a:ext cx="1064313" cy="1064313"/>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8F8F8"/>
              </a:solidFill>
            </p:spPr>
          </p:sp>
          <p:sp>
            <p:nvSpPr>
              <p:cNvPr id="6" name="TextBox 6"/>
              <p:cNvSpPr txBox="1"/>
              <p:nvPr/>
            </p:nvSpPr>
            <p:spPr>
              <a:xfrm>
                <a:off x="76200" y="28575"/>
                <a:ext cx="660400" cy="708025"/>
              </a:xfrm>
              <a:prstGeom prst="rect">
                <a:avLst/>
              </a:prstGeom>
            </p:spPr>
            <p:txBody>
              <a:bodyPr lIns="50800" tIns="50800" rIns="50800" bIns="50800" rtlCol="0" anchor="ctr"/>
              <a:lstStyle/>
              <a:p>
                <a:pPr algn="ctr">
                  <a:lnSpc>
                    <a:spcPts val="3219"/>
                  </a:lnSpc>
                </a:pPr>
                <a:r>
                  <a:rPr lang="en-US" sz="2299" b="1">
                    <a:solidFill>
                      <a:srgbClr val="01003B"/>
                    </a:solidFill>
                    <a:latin typeface="IBM Plex Sans Bold"/>
                    <a:ea typeface="IBM Plex Sans Bold"/>
                    <a:cs typeface="IBM Plex Sans Bold"/>
                    <a:sym typeface="IBM Plex Sans Bold"/>
                  </a:rPr>
                  <a:t>1</a:t>
                </a:r>
              </a:p>
            </p:txBody>
          </p:sp>
        </p:grpSp>
        <p:sp>
          <p:nvSpPr>
            <p:cNvPr id="7" name="Freeform 7"/>
            <p:cNvSpPr/>
            <p:nvPr/>
          </p:nvSpPr>
          <p:spPr>
            <a:xfrm>
              <a:off x="0" y="2087025"/>
              <a:ext cx="1339447" cy="1339447"/>
            </a:xfrm>
            <a:custGeom>
              <a:avLst/>
              <a:gdLst/>
              <a:ahLst/>
              <a:cxnLst/>
              <a:rect l="l" t="t" r="r" b="b"/>
              <a:pathLst>
                <a:path w="1339447" h="1339447">
                  <a:moveTo>
                    <a:pt x="0" y="0"/>
                  </a:moveTo>
                  <a:lnTo>
                    <a:pt x="1339447" y="0"/>
                  </a:lnTo>
                  <a:lnTo>
                    <a:pt x="1339447" y="1339448"/>
                  </a:lnTo>
                  <a:lnTo>
                    <a:pt x="0" y="1339448"/>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grpSp>
          <p:nvGrpSpPr>
            <p:cNvPr id="8" name="Group 8"/>
            <p:cNvGrpSpPr/>
            <p:nvPr/>
          </p:nvGrpSpPr>
          <p:grpSpPr>
            <a:xfrm>
              <a:off x="137567" y="2224593"/>
              <a:ext cx="1064313" cy="1064313"/>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8F8F8"/>
              </a:solidFill>
            </p:spPr>
          </p:sp>
          <p:sp>
            <p:nvSpPr>
              <p:cNvPr id="10" name="TextBox 10"/>
              <p:cNvSpPr txBox="1"/>
              <p:nvPr/>
            </p:nvSpPr>
            <p:spPr>
              <a:xfrm>
                <a:off x="76200" y="28575"/>
                <a:ext cx="660400" cy="708025"/>
              </a:xfrm>
              <a:prstGeom prst="rect">
                <a:avLst/>
              </a:prstGeom>
            </p:spPr>
            <p:txBody>
              <a:bodyPr lIns="50800" tIns="50800" rIns="50800" bIns="50800" rtlCol="0" anchor="ctr"/>
              <a:lstStyle/>
              <a:p>
                <a:pPr algn="ctr">
                  <a:lnSpc>
                    <a:spcPts val="3639"/>
                  </a:lnSpc>
                </a:pPr>
                <a:r>
                  <a:rPr lang="en-US" sz="2599" b="1">
                    <a:solidFill>
                      <a:srgbClr val="01003B"/>
                    </a:solidFill>
                    <a:latin typeface="IBM Plex Sans Bold"/>
                    <a:ea typeface="IBM Plex Sans Bold"/>
                    <a:cs typeface="IBM Plex Sans Bold"/>
                    <a:sym typeface="IBM Plex Sans Bold"/>
                  </a:rPr>
                  <a:t>2</a:t>
                </a:r>
              </a:p>
            </p:txBody>
          </p:sp>
        </p:grpSp>
        <p:sp>
          <p:nvSpPr>
            <p:cNvPr id="11" name="Freeform 11"/>
            <p:cNvSpPr/>
            <p:nvPr/>
          </p:nvSpPr>
          <p:spPr>
            <a:xfrm>
              <a:off x="0" y="4174050"/>
              <a:ext cx="1339447" cy="1339447"/>
            </a:xfrm>
            <a:custGeom>
              <a:avLst/>
              <a:gdLst/>
              <a:ahLst/>
              <a:cxnLst/>
              <a:rect l="l" t="t" r="r" b="b"/>
              <a:pathLst>
                <a:path w="1339447" h="1339447">
                  <a:moveTo>
                    <a:pt x="0" y="0"/>
                  </a:moveTo>
                  <a:lnTo>
                    <a:pt x="1339447" y="0"/>
                  </a:lnTo>
                  <a:lnTo>
                    <a:pt x="1339447" y="1339448"/>
                  </a:lnTo>
                  <a:lnTo>
                    <a:pt x="0" y="1339448"/>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grpSp>
          <p:nvGrpSpPr>
            <p:cNvPr id="12" name="Group 12"/>
            <p:cNvGrpSpPr/>
            <p:nvPr/>
          </p:nvGrpSpPr>
          <p:grpSpPr>
            <a:xfrm>
              <a:off x="137567" y="4311618"/>
              <a:ext cx="1064313" cy="1064313"/>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8F8F8"/>
              </a:solidFill>
            </p:spPr>
          </p:sp>
          <p:sp>
            <p:nvSpPr>
              <p:cNvPr id="14" name="TextBox 14"/>
              <p:cNvSpPr txBox="1"/>
              <p:nvPr/>
            </p:nvSpPr>
            <p:spPr>
              <a:xfrm>
                <a:off x="76200" y="28575"/>
                <a:ext cx="660400" cy="708025"/>
              </a:xfrm>
              <a:prstGeom prst="rect">
                <a:avLst/>
              </a:prstGeom>
            </p:spPr>
            <p:txBody>
              <a:bodyPr lIns="50800" tIns="50800" rIns="50800" bIns="50800" rtlCol="0" anchor="ctr"/>
              <a:lstStyle/>
              <a:p>
                <a:pPr algn="ctr">
                  <a:lnSpc>
                    <a:spcPts val="3639"/>
                  </a:lnSpc>
                </a:pPr>
                <a:r>
                  <a:rPr lang="en-US" sz="2599" b="1">
                    <a:solidFill>
                      <a:srgbClr val="01003B"/>
                    </a:solidFill>
                    <a:latin typeface="IBM Plex Sans Bold"/>
                    <a:ea typeface="IBM Plex Sans Bold"/>
                    <a:cs typeface="IBM Plex Sans Bold"/>
                    <a:sym typeface="IBM Plex Sans Bold"/>
                  </a:rPr>
                  <a:t>3</a:t>
                </a:r>
              </a:p>
            </p:txBody>
          </p:sp>
        </p:grpSp>
        <p:sp>
          <p:nvSpPr>
            <p:cNvPr id="15" name="Freeform 15"/>
            <p:cNvSpPr/>
            <p:nvPr/>
          </p:nvSpPr>
          <p:spPr>
            <a:xfrm>
              <a:off x="0" y="6261075"/>
              <a:ext cx="1339447" cy="1339447"/>
            </a:xfrm>
            <a:custGeom>
              <a:avLst/>
              <a:gdLst/>
              <a:ahLst/>
              <a:cxnLst/>
              <a:rect l="l" t="t" r="r" b="b"/>
              <a:pathLst>
                <a:path w="1339447" h="1339447">
                  <a:moveTo>
                    <a:pt x="0" y="0"/>
                  </a:moveTo>
                  <a:lnTo>
                    <a:pt x="1339447" y="0"/>
                  </a:lnTo>
                  <a:lnTo>
                    <a:pt x="1339447" y="1339448"/>
                  </a:lnTo>
                  <a:lnTo>
                    <a:pt x="0" y="1339448"/>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grpSp>
          <p:nvGrpSpPr>
            <p:cNvPr id="16" name="Group 16"/>
            <p:cNvGrpSpPr/>
            <p:nvPr/>
          </p:nvGrpSpPr>
          <p:grpSpPr>
            <a:xfrm>
              <a:off x="137567" y="6398643"/>
              <a:ext cx="1064313" cy="1064313"/>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8F8F8"/>
              </a:solidFill>
            </p:spPr>
          </p:sp>
          <p:sp>
            <p:nvSpPr>
              <p:cNvPr id="18" name="TextBox 18"/>
              <p:cNvSpPr txBox="1"/>
              <p:nvPr/>
            </p:nvSpPr>
            <p:spPr>
              <a:xfrm>
                <a:off x="76200" y="28575"/>
                <a:ext cx="660400" cy="708025"/>
              </a:xfrm>
              <a:prstGeom prst="rect">
                <a:avLst/>
              </a:prstGeom>
            </p:spPr>
            <p:txBody>
              <a:bodyPr lIns="50800" tIns="50800" rIns="50800" bIns="50800" rtlCol="0" anchor="ctr"/>
              <a:lstStyle/>
              <a:p>
                <a:pPr algn="ctr">
                  <a:lnSpc>
                    <a:spcPts val="3639"/>
                  </a:lnSpc>
                </a:pPr>
                <a:r>
                  <a:rPr lang="en-US" sz="2599" b="1">
                    <a:solidFill>
                      <a:srgbClr val="01003B"/>
                    </a:solidFill>
                    <a:latin typeface="IBM Plex Sans Bold"/>
                    <a:ea typeface="IBM Plex Sans Bold"/>
                    <a:cs typeface="IBM Plex Sans Bold"/>
                    <a:sym typeface="IBM Plex Sans Bold"/>
                  </a:rPr>
                  <a:t>4</a:t>
                </a:r>
              </a:p>
            </p:txBody>
          </p:sp>
        </p:grpSp>
      </p:grpSp>
      <p:sp>
        <p:nvSpPr>
          <p:cNvPr id="19" name="TextBox 19"/>
          <p:cNvSpPr txBox="1"/>
          <p:nvPr/>
        </p:nvSpPr>
        <p:spPr>
          <a:xfrm>
            <a:off x="-847839" y="485775"/>
            <a:ext cx="5278825" cy="542925"/>
          </a:xfrm>
          <a:prstGeom prst="rect">
            <a:avLst/>
          </a:prstGeom>
        </p:spPr>
        <p:txBody>
          <a:bodyPr lIns="0" tIns="0" rIns="0" bIns="0" rtlCol="0" anchor="t">
            <a:spAutoFit/>
          </a:bodyPr>
          <a:lstStyle/>
          <a:p>
            <a:pPr algn="ctr">
              <a:lnSpc>
                <a:spcPts val="4200"/>
              </a:lnSpc>
            </a:pPr>
            <a:r>
              <a:rPr lang="en-US" sz="3500" b="1">
                <a:solidFill>
                  <a:srgbClr val="01003B"/>
                </a:solidFill>
                <a:latin typeface="Be Vietnam Ultra-Bold"/>
                <a:ea typeface="Be Vietnam Ultra-Bold"/>
                <a:cs typeface="Be Vietnam Ultra-Bold"/>
                <a:sym typeface="Be Vietnam Ultra-Bold"/>
              </a:rPr>
              <a:t>Team Details </a:t>
            </a:r>
          </a:p>
        </p:txBody>
      </p:sp>
      <p:grpSp>
        <p:nvGrpSpPr>
          <p:cNvPr id="20" name="Group 20"/>
          <p:cNvGrpSpPr/>
          <p:nvPr/>
        </p:nvGrpSpPr>
        <p:grpSpPr>
          <a:xfrm>
            <a:off x="851223" y="2795923"/>
            <a:ext cx="5278825" cy="5146865"/>
            <a:chOff x="0" y="0"/>
            <a:chExt cx="7038434" cy="6862486"/>
          </a:xfrm>
        </p:grpSpPr>
        <p:sp>
          <p:nvSpPr>
            <p:cNvPr id="21" name="TextBox 21"/>
            <p:cNvSpPr txBox="1"/>
            <p:nvPr/>
          </p:nvSpPr>
          <p:spPr>
            <a:xfrm>
              <a:off x="0" y="-9525"/>
              <a:ext cx="7038434" cy="619125"/>
            </a:xfrm>
            <a:prstGeom prst="rect">
              <a:avLst/>
            </a:prstGeom>
          </p:spPr>
          <p:txBody>
            <a:bodyPr lIns="0" tIns="0" rIns="0" bIns="0" rtlCol="0" anchor="t">
              <a:spAutoFit/>
            </a:bodyPr>
            <a:lstStyle/>
            <a:p>
              <a:pPr algn="ctr">
                <a:lnSpc>
                  <a:spcPts val="3600"/>
                </a:lnSpc>
              </a:pPr>
              <a:r>
                <a:rPr lang="en-US" sz="3000" b="1">
                  <a:solidFill>
                    <a:srgbClr val="01003B"/>
                  </a:solidFill>
                  <a:latin typeface="Quicksand Bold"/>
                  <a:ea typeface="Quicksand Bold"/>
                  <a:cs typeface="Quicksand Bold"/>
                  <a:sym typeface="Quicksand Bold"/>
                </a:rPr>
                <a:t>Team Leader  </a:t>
              </a:r>
            </a:p>
          </p:txBody>
        </p:sp>
        <p:sp>
          <p:nvSpPr>
            <p:cNvPr id="22" name="TextBox 22"/>
            <p:cNvSpPr txBox="1"/>
            <p:nvPr/>
          </p:nvSpPr>
          <p:spPr>
            <a:xfrm>
              <a:off x="0" y="2077761"/>
              <a:ext cx="7038434" cy="619125"/>
            </a:xfrm>
            <a:prstGeom prst="rect">
              <a:avLst/>
            </a:prstGeom>
          </p:spPr>
          <p:txBody>
            <a:bodyPr lIns="0" tIns="0" rIns="0" bIns="0" rtlCol="0" anchor="t">
              <a:spAutoFit/>
            </a:bodyPr>
            <a:lstStyle/>
            <a:p>
              <a:pPr algn="ctr">
                <a:lnSpc>
                  <a:spcPts val="3600"/>
                </a:lnSpc>
              </a:pPr>
              <a:r>
                <a:rPr lang="en-US" sz="3000" b="1">
                  <a:solidFill>
                    <a:srgbClr val="01003B"/>
                  </a:solidFill>
                  <a:latin typeface="Quicksand Bold"/>
                  <a:ea typeface="Quicksand Bold"/>
                  <a:cs typeface="Quicksand Bold"/>
                  <a:sym typeface="Quicksand Bold"/>
                </a:rPr>
                <a:t>Member </a:t>
              </a:r>
            </a:p>
          </p:txBody>
        </p:sp>
        <p:sp>
          <p:nvSpPr>
            <p:cNvPr id="23" name="TextBox 23"/>
            <p:cNvSpPr txBox="1"/>
            <p:nvPr/>
          </p:nvSpPr>
          <p:spPr>
            <a:xfrm>
              <a:off x="0" y="4160561"/>
              <a:ext cx="7038434" cy="619125"/>
            </a:xfrm>
            <a:prstGeom prst="rect">
              <a:avLst/>
            </a:prstGeom>
          </p:spPr>
          <p:txBody>
            <a:bodyPr lIns="0" tIns="0" rIns="0" bIns="0" rtlCol="0" anchor="t">
              <a:spAutoFit/>
            </a:bodyPr>
            <a:lstStyle/>
            <a:p>
              <a:pPr algn="ctr">
                <a:lnSpc>
                  <a:spcPts val="3600"/>
                </a:lnSpc>
              </a:pPr>
              <a:r>
                <a:rPr lang="en-US" sz="3000" b="1">
                  <a:solidFill>
                    <a:srgbClr val="01003B"/>
                  </a:solidFill>
                  <a:latin typeface="Quicksand Bold"/>
                  <a:ea typeface="Quicksand Bold"/>
                  <a:cs typeface="Quicksand Bold"/>
                  <a:sym typeface="Quicksand Bold"/>
                </a:rPr>
                <a:t>Member</a:t>
              </a:r>
            </a:p>
          </p:txBody>
        </p:sp>
        <p:sp>
          <p:nvSpPr>
            <p:cNvPr id="24" name="TextBox 24"/>
            <p:cNvSpPr txBox="1"/>
            <p:nvPr/>
          </p:nvSpPr>
          <p:spPr>
            <a:xfrm>
              <a:off x="0" y="6243361"/>
              <a:ext cx="7038434" cy="619125"/>
            </a:xfrm>
            <a:prstGeom prst="rect">
              <a:avLst/>
            </a:prstGeom>
          </p:spPr>
          <p:txBody>
            <a:bodyPr lIns="0" tIns="0" rIns="0" bIns="0" rtlCol="0" anchor="t">
              <a:spAutoFit/>
            </a:bodyPr>
            <a:lstStyle/>
            <a:p>
              <a:pPr algn="ctr">
                <a:lnSpc>
                  <a:spcPts val="3600"/>
                </a:lnSpc>
              </a:pPr>
              <a:r>
                <a:rPr lang="en-US" sz="3000" b="1">
                  <a:solidFill>
                    <a:srgbClr val="01003B"/>
                  </a:solidFill>
                  <a:latin typeface="Quicksand Bold"/>
                  <a:ea typeface="Quicksand Bold"/>
                  <a:cs typeface="Quicksand Bold"/>
                  <a:sym typeface="Quicksand Bold"/>
                </a:rPr>
                <a:t>Member </a:t>
              </a:r>
            </a:p>
          </p:txBody>
        </p:sp>
      </p:grpSp>
      <p:grpSp>
        <p:nvGrpSpPr>
          <p:cNvPr id="25" name="Group 25"/>
          <p:cNvGrpSpPr/>
          <p:nvPr/>
        </p:nvGrpSpPr>
        <p:grpSpPr>
          <a:xfrm>
            <a:off x="6504587" y="2795923"/>
            <a:ext cx="5278825" cy="5146865"/>
            <a:chOff x="0" y="0"/>
            <a:chExt cx="7038434" cy="6862486"/>
          </a:xfrm>
        </p:grpSpPr>
        <p:sp>
          <p:nvSpPr>
            <p:cNvPr id="26" name="TextBox 26"/>
            <p:cNvSpPr txBox="1"/>
            <p:nvPr/>
          </p:nvSpPr>
          <p:spPr>
            <a:xfrm>
              <a:off x="0" y="-9525"/>
              <a:ext cx="7038434" cy="619125"/>
            </a:xfrm>
            <a:prstGeom prst="rect">
              <a:avLst/>
            </a:prstGeom>
          </p:spPr>
          <p:txBody>
            <a:bodyPr lIns="0" tIns="0" rIns="0" bIns="0" rtlCol="0" anchor="t">
              <a:spAutoFit/>
            </a:bodyPr>
            <a:lstStyle/>
            <a:p>
              <a:pPr>
                <a:lnSpc>
                  <a:spcPts val="3600"/>
                </a:lnSpc>
              </a:pPr>
              <a:r>
                <a:rPr lang="en-US" sz="3000" dirty="0">
                  <a:solidFill>
                    <a:srgbClr val="01003B"/>
                  </a:solidFill>
                  <a:latin typeface="Quicksand"/>
                  <a:ea typeface="Quicksand"/>
                  <a:cs typeface="Quicksand"/>
                  <a:sym typeface="Quicksand"/>
                </a:rPr>
                <a:t>MUGILAN I</a:t>
              </a:r>
            </a:p>
          </p:txBody>
        </p:sp>
        <p:sp>
          <p:nvSpPr>
            <p:cNvPr id="27" name="TextBox 27"/>
            <p:cNvSpPr txBox="1"/>
            <p:nvPr/>
          </p:nvSpPr>
          <p:spPr>
            <a:xfrm>
              <a:off x="0" y="2077761"/>
              <a:ext cx="7038434" cy="619125"/>
            </a:xfrm>
            <a:prstGeom prst="rect">
              <a:avLst/>
            </a:prstGeom>
          </p:spPr>
          <p:txBody>
            <a:bodyPr lIns="0" tIns="0" rIns="0" bIns="0" rtlCol="0" anchor="t">
              <a:spAutoFit/>
            </a:bodyPr>
            <a:lstStyle/>
            <a:p>
              <a:pPr>
                <a:lnSpc>
                  <a:spcPts val="3600"/>
                </a:lnSpc>
              </a:pPr>
              <a:r>
                <a:rPr lang="en-US" sz="3000" dirty="0">
                  <a:solidFill>
                    <a:srgbClr val="01003B"/>
                  </a:solidFill>
                  <a:latin typeface="Quicksand"/>
                  <a:ea typeface="Quicksand"/>
                  <a:cs typeface="Quicksand"/>
                  <a:sym typeface="Quicksand"/>
                </a:rPr>
                <a:t>BHUVAN M</a:t>
              </a:r>
            </a:p>
          </p:txBody>
        </p:sp>
        <p:sp>
          <p:nvSpPr>
            <p:cNvPr id="28" name="TextBox 28"/>
            <p:cNvSpPr txBox="1"/>
            <p:nvPr/>
          </p:nvSpPr>
          <p:spPr>
            <a:xfrm>
              <a:off x="0" y="4160561"/>
              <a:ext cx="7038434" cy="619125"/>
            </a:xfrm>
            <a:prstGeom prst="rect">
              <a:avLst/>
            </a:prstGeom>
          </p:spPr>
          <p:txBody>
            <a:bodyPr lIns="0" tIns="0" rIns="0" bIns="0" rtlCol="0" anchor="t">
              <a:spAutoFit/>
            </a:bodyPr>
            <a:lstStyle/>
            <a:p>
              <a:pPr>
                <a:lnSpc>
                  <a:spcPts val="3600"/>
                </a:lnSpc>
              </a:pPr>
              <a:r>
                <a:rPr lang="en-US" sz="3000">
                  <a:solidFill>
                    <a:srgbClr val="01003B"/>
                  </a:solidFill>
                  <a:latin typeface="Quicksand"/>
                  <a:ea typeface="Quicksand"/>
                  <a:cs typeface="Quicksand"/>
                  <a:sym typeface="Quicksand"/>
                </a:rPr>
                <a:t>SETHURAMAN S</a:t>
              </a:r>
            </a:p>
          </p:txBody>
        </p:sp>
        <p:sp>
          <p:nvSpPr>
            <p:cNvPr id="29" name="TextBox 29"/>
            <p:cNvSpPr txBox="1"/>
            <p:nvPr/>
          </p:nvSpPr>
          <p:spPr>
            <a:xfrm>
              <a:off x="0" y="6243361"/>
              <a:ext cx="7038434" cy="619125"/>
            </a:xfrm>
            <a:prstGeom prst="rect">
              <a:avLst/>
            </a:prstGeom>
          </p:spPr>
          <p:txBody>
            <a:bodyPr lIns="0" tIns="0" rIns="0" bIns="0" rtlCol="0" anchor="t">
              <a:spAutoFit/>
            </a:bodyPr>
            <a:lstStyle/>
            <a:p>
              <a:pPr>
                <a:lnSpc>
                  <a:spcPts val="3600"/>
                </a:lnSpc>
              </a:pPr>
              <a:r>
                <a:rPr lang="en-US" sz="3000">
                  <a:solidFill>
                    <a:srgbClr val="01003B"/>
                  </a:solidFill>
                  <a:latin typeface="Quicksand"/>
                  <a:ea typeface="Quicksand"/>
                  <a:cs typeface="Quicksand"/>
                  <a:sym typeface="Quicksand"/>
                </a:rPr>
                <a:t>SAI SURIYA M A</a:t>
              </a:r>
            </a:p>
          </p:txBody>
        </p:sp>
      </p:grpSp>
      <p:sp>
        <p:nvSpPr>
          <p:cNvPr id="30" name="TextBox 30"/>
          <p:cNvSpPr txBox="1"/>
          <p:nvPr/>
        </p:nvSpPr>
        <p:spPr>
          <a:xfrm>
            <a:off x="10714376" y="2795923"/>
            <a:ext cx="7068707" cy="409575"/>
          </a:xfrm>
          <a:prstGeom prst="rect">
            <a:avLst/>
          </a:prstGeom>
        </p:spPr>
        <p:txBody>
          <a:bodyPr lIns="0" tIns="0" rIns="0" bIns="0" rtlCol="0" anchor="t">
            <a:spAutoFit/>
          </a:bodyPr>
          <a:lstStyle/>
          <a:p>
            <a:pPr algn="l">
              <a:lnSpc>
                <a:spcPts val="3240"/>
              </a:lnSpc>
            </a:pPr>
            <a:r>
              <a:rPr lang="en-US" sz="2700" u="sng">
                <a:solidFill>
                  <a:srgbClr val="01003B"/>
                </a:solidFill>
                <a:latin typeface="Garet"/>
                <a:ea typeface="Garet"/>
                <a:cs typeface="Garet"/>
                <a:sym typeface="Garet"/>
              </a:rPr>
              <a:t>antonymugilan46@gmail.com</a:t>
            </a:r>
          </a:p>
        </p:txBody>
      </p:sp>
      <p:sp>
        <p:nvSpPr>
          <p:cNvPr id="31" name="TextBox 31"/>
          <p:cNvSpPr txBox="1"/>
          <p:nvPr/>
        </p:nvSpPr>
        <p:spPr>
          <a:xfrm>
            <a:off x="10714376" y="4402567"/>
            <a:ext cx="7068707" cy="409575"/>
          </a:xfrm>
          <a:prstGeom prst="rect">
            <a:avLst/>
          </a:prstGeom>
        </p:spPr>
        <p:txBody>
          <a:bodyPr lIns="0" tIns="0" rIns="0" bIns="0" rtlCol="0" anchor="t">
            <a:spAutoFit/>
          </a:bodyPr>
          <a:lstStyle/>
          <a:p>
            <a:pPr algn="l">
              <a:lnSpc>
                <a:spcPts val="3240"/>
              </a:lnSpc>
            </a:pPr>
            <a:r>
              <a:rPr lang="en-US" sz="2700" u="sng">
                <a:solidFill>
                  <a:srgbClr val="01003B"/>
                </a:solidFill>
                <a:latin typeface="Garet"/>
                <a:ea typeface="Garet"/>
                <a:cs typeface="Garet"/>
                <a:sym typeface="Garet"/>
              </a:rPr>
              <a:t>m.bhuvanenderan1816@gmail.com</a:t>
            </a:r>
          </a:p>
        </p:txBody>
      </p:sp>
      <p:sp>
        <p:nvSpPr>
          <p:cNvPr id="32" name="TextBox 32"/>
          <p:cNvSpPr txBox="1"/>
          <p:nvPr/>
        </p:nvSpPr>
        <p:spPr>
          <a:xfrm>
            <a:off x="10714376" y="5923487"/>
            <a:ext cx="7068707" cy="409575"/>
          </a:xfrm>
          <a:prstGeom prst="rect">
            <a:avLst/>
          </a:prstGeom>
        </p:spPr>
        <p:txBody>
          <a:bodyPr lIns="0" tIns="0" rIns="0" bIns="0" rtlCol="0" anchor="t">
            <a:spAutoFit/>
          </a:bodyPr>
          <a:lstStyle/>
          <a:p>
            <a:pPr algn="l">
              <a:lnSpc>
                <a:spcPts val="3240"/>
              </a:lnSpc>
            </a:pPr>
            <a:r>
              <a:rPr lang="en-US" sz="2700" u="sng">
                <a:solidFill>
                  <a:srgbClr val="01003B"/>
                </a:solidFill>
                <a:latin typeface="Garet"/>
                <a:ea typeface="Garet"/>
                <a:cs typeface="Garet"/>
                <a:sym typeface="Garet"/>
              </a:rPr>
              <a:t>sethu.s3se@gmail.com</a:t>
            </a:r>
          </a:p>
        </p:txBody>
      </p:sp>
      <p:sp>
        <p:nvSpPr>
          <p:cNvPr id="33" name="TextBox 33"/>
          <p:cNvSpPr txBox="1"/>
          <p:nvPr/>
        </p:nvSpPr>
        <p:spPr>
          <a:xfrm>
            <a:off x="10714376" y="7504637"/>
            <a:ext cx="7068707" cy="409575"/>
          </a:xfrm>
          <a:prstGeom prst="rect">
            <a:avLst/>
          </a:prstGeom>
        </p:spPr>
        <p:txBody>
          <a:bodyPr lIns="0" tIns="0" rIns="0" bIns="0" rtlCol="0" anchor="t">
            <a:spAutoFit/>
          </a:bodyPr>
          <a:lstStyle/>
          <a:p>
            <a:pPr algn="l">
              <a:lnSpc>
                <a:spcPts val="3240"/>
              </a:lnSpc>
            </a:pPr>
            <a:r>
              <a:rPr lang="en-US" sz="2700" u="sng">
                <a:solidFill>
                  <a:srgbClr val="01003B"/>
                </a:solidFill>
                <a:latin typeface="Garet"/>
                <a:ea typeface="Garet"/>
                <a:cs typeface="Garet"/>
                <a:sym typeface="Garet"/>
              </a:rPr>
              <a:t>masaisuriya@gmail.com</a:t>
            </a:r>
          </a:p>
        </p:txBody>
      </p:sp>
      <p:sp>
        <p:nvSpPr>
          <p:cNvPr id="34" name="TextBox 34"/>
          <p:cNvSpPr txBox="1"/>
          <p:nvPr/>
        </p:nvSpPr>
        <p:spPr>
          <a:xfrm>
            <a:off x="0" y="1648397"/>
            <a:ext cx="5560161" cy="361950"/>
          </a:xfrm>
          <a:prstGeom prst="rect">
            <a:avLst/>
          </a:prstGeom>
        </p:spPr>
        <p:txBody>
          <a:bodyPr lIns="0" tIns="0" rIns="0" bIns="0" rtlCol="0" anchor="t">
            <a:spAutoFit/>
          </a:bodyPr>
          <a:lstStyle/>
          <a:p>
            <a:pPr algn="ctr">
              <a:lnSpc>
                <a:spcPts val="2845"/>
              </a:lnSpc>
            </a:pPr>
            <a:r>
              <a:rPr lang="en-US" sz="2371" b="1">
                <a:solidFill>
                  <a:srgbClr val="01003B"/>
                </a:solidFill>
                <a:latin typeface="Quicksand Bold"/>
                <a:ea typeface="Quicksand Bold"/>
                <a:cs typeface="Quicksand Bold"/>
                <a:sym typeface="Quicksand Bold"/>
              </a:rPr>
              <a:t>BLITZKRIEGBOYS_ANAND_INST</a:t>
            </a:r>
          </a:p>
        </p:txBody>
      </p:sp>
      <p:sp>
        <p:nvSpPr>
          <p:cNvPr id="35" name="TextBox 35"/>
          <p:cNvSpPr txBox="1"/>
          <p:nvPr/>
        </p:nvSpPr>
        <p:spPr>
          <a:xfrm>
            <a:off x="5154214" y="1648397"/>
            <a:ext cx="5560161" cy="363062"/>
          </a:xfrm>
          <a:prstGeom prst="rect">
            <a:avLst/>
          </a:prstGeom>
        </p:spPr>
        <p:txBody>
          <a:bodyPr lIns="0" tIns="0" rIns="0" bIns="0" rtlCol="0" anchor="t">
            <a:spAutoFit/>
          </a:bodyPr>
          <a:lstStyle/>
          <a:p>
            <a:pPr algn="ctr">
              <a:lnSpc>
                <a:spcPts val="2845"/>
              </a:lnSpc>
            </a:pPr>
            <a:r>
              <a:rPr lang="en-US" sz="2371" b="1">
                <a:solidFill>
                  <a:srgbClr val="01003B"/>
                </a:solidFill>
                <a:latin typeface="Quicksand Bold"/>
                <a:ea typeface="Quicksand Bold"/>
                <a:cs typeface="Quicksand Bold"/>
                <a:sym typeface="Quicksand Bold"/>
              </a:rPr>
              <a:t>NAME</a:t>
            </a:r>
          </a:p>
        </p:txBody>
      </p:sp>
      <p:sp>
        <p:nvSpPr>
          <p:cNvPr id="36" name="TextBox 36"/>
          <p:cNvSpPr txBox="1"/>
          <p:nvPr/>
        </p:nvSpPr>
        <p:spPr>
          <a:xfrm>
            <a:off x="10308428" y="1648397"/>
            <a:ext cx="5560161" cy="363062"/>
          </a:xfrm>
          <a:prstGeom prst="rect">
            <a:avLst/>
          </a:prstGeom>
        </p:spPr>
        <p:txBody>
          <a:bodyPr lIns="0" tIns="0" rIns="0" bIns="0" rtlCol="0" anchor="t">
            <a:spAutoFit/>
          </a:bodyPr>
          <a:lstStyle/>
          <a:p>
            <a:pPr algn="ctr">
              <a:lnSpc>
                <a:spcPts val="2845"/>
              </a:lnSpc>
            </a:pPr>
            <a:r>
              <a:rPr lang="en-US" sz="2371" b="1">
                <a:solidFill>
                  <a:srgbClr val="01003B"/>
                </a:solidFill>
                <a:latin typeface="Quicksand Bold"/>
                <a:ea typeface="Quicksand Bold"/>
                <a:cs typeface="Quicksand Bold"/>
                <a:sym typeface="Quicksand Bold"/>
              </a:rPr>
              <a:t>MAIL ID </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1003B"/>
        </a:solidFill>
        <a:effectLst/>
      </p:bgPr>
    </p:bg>
    <p:spTree>
      <p:nvGrpSpPr>
        <p:cNvPr id="1" name=""/>
        <p:cNvGrpSpPr/>
        <p:nvPr/>
      </p:nvGrpSpPr>
      <p:grpSpPr>
        <a:xfrm>
          <a:off x="0" y="0"/>
          <a:ext cx="0" cy="0"/>
          <a:chOff x="0" y="0"/>
          <a:chExt cx="0" cy="0"/>
        </a:xfrm>
      </p:grpSpPr>
      <p:grpSp>
        <p:nvGrpSpPr>
          <p:cNvPr id="2" name="Group 2"/>
          <p:cNvGrpSpPr/>
          <p:nvPr/>
        </p:nvGrpSpPr>
        <p:grpSpPr>
          <a:xfrm>
            <a:off x="514350" y="500286"/>
            <a:ext cx="17259300" cy="9286429"/>
            <a:chOff x="0" y="0"/>
            <a:chExt cx="4545659" cy="2445808"/>
          </a:xfrm>
        </p:grpSpPr>
        <p:sp>
          <p:nvSpPr>
            <p:cNvPr id="3" name="Freeform 3"/>
            <p:cNvSpPr/>
            <p:nvPr/>
          </p:nvSpPr>
          <p:spPr>
            <a:xfrm>
              <a:off x="0" y="0"/>
              <a:ext cx="4545659" cy="2445808"/>
            </a:xfrm>
            <a:custGeom>
              <a:avLst/>
              <a:gdLst/>
              <a:ahLst/>
              <a:cxnLst/>
              <a:rect l="l" t="t" r="r" b="b"/>
              <a:pathLst>
                <a:path w="4545659" h="2445808">
                  <a:moveTo>
                    <a:pt x="8971" y="0"/>
                  </a:moveTo>
                  <a:lnTo>
                    <a:pt x="4536688" y="0"/>
                  </a:lnTo>
                  <a:cubicBezTo>
                    <a:pt x="4541643" y="0"/>
                    <a:pt x="4545659" y="4017"/>
                    <a:pt x="4545659" y="8971"/>
                  </a:cubicBezTo>
                  <a:lnTo>
                    <a:pt x="4545659" y="2436837"/>
                  </a:lnTo>
                  <a:cubicBezTo>
                    <a:pt x="4545659" y="2441792"/>
                    <a:pt x="4541643" y="2445808"/>
                    <a:pt x="4536688" y="2445808"/>
                  </a:cubicBezTo>
                  <a:lnTo>
                    <a:pt x="8971" y="2445808"/>
                  </a:lnTo>
                  <a:cubicBezTo>
                    <a:pt x="4017" y="2445808"/>
                    <a:pt x="0" y="2441792"/>
                    <a:pt x="0" y="2436837"/>
                  </a:cubicBezTo>
                  <a:lnTo>
                    <a:pt x="0" y="8971"/>
                  </a:lnTo>
                  <a:cubicBezTo>
                    <a:pt x="0" y="4017"/>
                    <a:pt x="4017" y="0"/>
                    <a:pt x="8971" y="0"/>
                  </a:cubicBezTo>
                  <a:close/>
                </a:path>
              </a:pathLst>
            </a:custGeom>
            <a:solidFill>
              <a:srgbClr val="F8F8F8"/>
            </a:solidFill>
          </p:spPr>
        </p:sp>
        <p:sp>
          <p:nvSpPr>
            <p:cNvPr id="4" name="TextBox 4"/>
            <p:cNvSpPr txBox="1"/>
            <p:nvPr/>
          </p:nvSpPr>
          <p:spPr>
            <a:xfrm>
              <a:off x="0" y="-47625"/>
              <a:ext cx="4545659" cy="2493433"/>
            </a:xfrm>
            <a:prstGeom prst="rect">
              <a:avLst/>
            </a:prstGeom>
          </p:spPr>
          <p:txBody>
            <a:bodyPr lIns="50800" tIns="50800" rIns="50800" bIns="50800" rtlCol="0" anchor="ctr"/>
            <a:lstStyle/>
            <a:p>
              <a:pPr algn="ctr">
                <a:lnSpc>
                  <a:spcPts val="3499"/>
                </a:lnSpc>
              </a:pPr>
              <a:endParaRPr/>
            </a:p>
          </p:txBody>
        </p:sp>
      </p:grpSp>
      <p:sp>
        <p:nvSpPr>
          <p:cNvPr id="5" name="Freeform 5"/>
          <p:cNvSpPr/>
          <p:nvPr/>
        </p:nvSpPr>
        <p:spPr>
          <a:xfrm>
            <a:off x="2777756" y="3334933"/>
            <a:ext cx="12732489" cy="4052647"/>
          </a:xfrm>
          <a:custGeom>
            <a:avLst/>
            <a:gdLst/>
            <a:ahLst/>
            <a:cxnLst/>
            <a:rect l="l" t="t" r="r" b="b"/>
            <a:pathLst>
              <a:path w="12732489" h="4052647">
                <a:moveTo>
                  <a:pt x="0" y="0"/>
                </a:moveTo>
                <a:lnTo>
                  <a:pt x="12732488" y="0"/>
                </a:lnTo>
                <a:lnTo>
                  <a:pt x="12732488" y="4052647"/>
                </a:lnTo>
                <a:lnTo>
                  <a:pt x="0" y="4052647"/>
                </a:lnTo>
                <a:lnTo>
                  <a:pt x="0" y="0"/>
                </a:lnTo>
                <a:close/>
              </a:path>
            </a:pathLst>
          </a:custGeom>
          <a:blipFill>
            <a:blip r:embed="rId2"/>
            <a:stretch>
              <a:fillRect l="-95388" t="-195741" r="-61873" b="-133644"/>
            </a:stretch>
          </a:blipFill>
        </p:spPr>
      </p:sp>
      <p:sp>
        <p:nvSpPr>
          <p:cNvPr id="6" name="TextBox 6"/>
          <p:cNvSpPr txBox="1"/>
          <p:nvPr/>
        </p:nvSpPr>
        <p:spPr>
          <a:xfrm>
            <a:off x="5450535" y="1191703"/>
            <a:ext cx="7386930" cy="847725"/>
          </a:xfrm>
          <a:prstGeom prst="rect">
            <a:avLst/>
          </a:prstGeom>
        </p:spPr>
        <p:txBody>
          <a:bodyPr lIns="0" tIns="0" rIns="0" bIns="0" rtlCol="0" anchor="t">
            <a:spAutoFit/>
          </a:bodyPr>
          <a:lstStyle/>
          <a:p>
            <a:pPr algn="ctr">
              <a:lnSpc>
                <a:spcPts val="6600"/>
              </a:lnSpc>
            </a:pPr>
            <a:r>
              <a:rPr lang="en-US" sz="5500" b="1">
                <a:solidFill>
                  <a:srgbClr val="01003B"/>
                </a:solidFill>
                <a:latin typeface="Lato Bold"/>
                <a:ea typeface="Lato Bold"/>
                <a:cs typeface="Lato Bold"/>
                <a:sym typeface="Lato Bold"/>
              </a:rPr>
              <a:t>SAMPLE  CLI OUTPUT </a:t>
            </a:r>
          </a:p>
        </p:txBody>
      </p:sp>
      <p:sp>
        <p:nvSpPr>
          <p:cNvPr id="7" name="TextBox 7"/>
          <p:cNvSpPr txBox="1"/>
          <p:nvPr/>
        </p:nvSpPr>
        <p:spPr>
          <a:xfrm>
            <a:off x="1648557" y="2330576"/>
            <a:ext cx="11188907" cy="533400"/>
          </a:xfrm>
          <a:prstGeom prst="rect">
            <a:avLst/>
          </a:prstGeom>
        </p:spPr>
        <p:txBody>
          <a:bodyPr lIns="0" tIns="0" rIns="0" bIns="0" rtlCol="0" anchor="t">
            <a:spAutoFit/>
          </a:bodyPr>
          <a:lstStyle/>
          <a:p>
            <a:pPr algn="l">
              <a:lnSpc>
                <a:spcPts val="4200"/>
              </a:lnSpc>
            </a:pPr>
            <a:r>
              <a:rPr lang="en-US" sz="3500">
                <a:solidFill>
                  <a:srgbClr val="01003B"/>
                </a:solidFill>
                <a:latin typeface="Canva Sans"/>
                <a:ea typeface="Canva Sans"/>
                <a:cs typeface="Canva Sans"/>
                <a:sym typeface="Canva Sans"/>
              </a:rPr>
              <a:t>Suggesting Learning Path :</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sp>
      <p:graphicFrame>
        <p:nvGraphicFramePr>
          <p:cNvPr id="3" name="Table 3"/>
          <p:cNvGraphicFramePr>
            <a:graphicFrameLocks noGrp="1"/>
          </p:cNvGraphicFramePr>
          <p:nvPr/>
        </p:nvGraphicFramePr>
        <p:xfrm>
          <a:off x="7395728" y="466725"/>
          <a:ext cx="10146184" cy="9353550"/>
        </p:xfrm>
        <a:graphic>
          <a:graphicData uri="http://schemas.openxmlformats.org/drawingml/2006/table">
            <a:tbl>
              <a:tblPr/>
              <a:tblGrid>
                <a:gridCol w="1327738">
                  <a:extLst>
                    <a:ext uri="{9D8B030D-6E8A-4147-A177-3AD203B41FA5}">
                      <a16:colId xmlns:a16="http://schemas.microsoft.com/office/drawing/2014/main" val="20000"/>
                    </a:ext>
                  </a:extLst>
                </a:gridCol>
                <a:gridCol w="8818446">
                  <a:extLst>
                    <a:ext uri="{9D8B030D-6E8A-4147-A177-3AD203B41FA5}">
                      <a16:colId xmlns:a16="http://schemas.microsoft.com/office/drawing/2014/main" val="20001"/>
                    </a:ext>
                  </a:extLst>
                </a:gridCol>
              </a:tblGrid>
              <a:tr h="1945081">
                <a:tc>
                  <a:txBody>
                    <a:bodyPr/>
                    <a:lstStyle/>
                    <a:p>
                      <a:pPr algn="ctr">
                        <a:lnSpc>
                          <a:spcPts val="2940"/>
                        </a:lnSpc>
                        <a:defRPr/>
                      </a:pPr>
                      <a:r>
                        <a:rPr lang="en-US" sz="2100" b="1">
                          <a:solidFill>
                            <a:srgbClr val="F8F8F8"/>
                          </a:solidFill>
                          <a:latin typeface="IBM Plex Sans Bold"/>
                          <a:ea typeface="IBM Plex Sans Bold"/>
                          <a:cs typeface="IBM Plex Sans Bold"/>
                          <a:sym typeface="IBM Plex Sans Bold"/>
                        </a:rPr>
                        <a:t>1</a:t>
                      </a:r>
                      <a:endParaRPr lang="en-US" sz="1100"/>
                    </a:p>
                  </a:txBody>
                  <a:tcPr marL="190500" marR="190500" marT="190500" marB="190500" anchor="ctr">
                    <a:lnL w="9525" cap="flat" cmpd="sng" algn="ctr">
                      <a:solidFill>
                        <a:srgbClr val="F8F8F8"/>
                      </a:solidFill>
                      <a:prstDash val="solid"/>
                      <a:round/>
                      <a:headEnd type="none" w="med" len="med"/>
                      <a:tailEnd type="none" w="med" len="med"/>
                    </a:lnL>
                    <a:lnR w="0" cap="flat" cmpd="sng" algn="ctr">
                      <a:solidFill>
                        <a:srgbClr val="F8F8F8"/>
                      </a:solidFill>
                      <a:prstDash val="solid"/>
                      <a:round/>
                      <a:headEnd type="none" w="med" len="med"/>
                      <a:tailEnd type="none" w="med" len="med"/>
                    </a:lnR>
                    <a:lnT w="9525" cap="flat" cmpd="sng" algn="ctr">
                      <a:solidFill>
                        <a:srgbClr val="F8F8F8"/>
                      </a:solidFill>
                      <a:prstDash val="solid"/>
                      <a:round/>
                      <a:headEnd type="none" w="med" len="med"/>
                      <a:tailEnd type="none" w="med" len="med"/>
                    </a:lnT>
                    <a:lnB w="9525" cap="flat" cmpd="sng" algn="ctr">
                      <a:solidFill>
                        <a:srgbClr val="F8F8F8"/>
                      </a:solidFill>
                      <a:prstDash val="solid"/>
                      <a:round/>
                      <a:headEnd type="none" w="med" len="med"/>
                      <a:tailEnd type="none" w="med" len="med"/>
                    </a:lnB>
                  </a:tcPr>
                </a:tc>
                <a:tc>
                  <a:txBody>
                    <a:bodyPr/>
                    <a:lstStyle/>
                    <a:p>
                      <a:pPr algn="just">
                        <a:lnSpc>
                          <a:spcPts val="2939"/>
                        </a:lnSpc>
                        <a:defRPr/>
                      </a:pPr>
                      <a:r>
                        <a:rPr lang="en-US" sz="2099">
                          <a:solidFill>
                            <a:srgbClr val="F8F8F8"/>
                          </a:solidFill>
                          <a:latin typeface="IBM Plex Sans"/>
                          <a:ea typeface="IBM Plex Sans"/>
                          <a:cs typeface="IBM Plex Sans"/>
                          <a:sym typeface="IBM Plex Sans"/>
                        </a:rPr>
                        <a:t>Provides real-time feedback on pronunciation, tone, and grammar, tailored to individual users' needs.Customizable learning paths to focus on specific soft skills.</a:t>
                      </a:r>
                      <a:endParaRPr lang="en-US" sz="1100"/>
                    </a:p>
                    <a:p>
                      <a:pPr algn="l">
                        <a:lnSpc>
                          <a:spcPts val="2939"/>
                        </a:lnSpc>
                      </a:pPr>
                      <a:endParaRPr lang="en-US" sz="1100"/>
                    </a:p>
                  </a:txBody>
                  <a:tcPr marL="190500" marR="190500" marT="190500" marB="190500" anchor="ctr">
                    <a:lnL w="0" cap="flat" cmpd="sng" algn="ctr">
                      <a:solidFill>
                        <a:srgbClr val="F8F8F8"/>
                      </a:solidFill>
                      <a:prstDash val="solid"/>
                      <a:round/>
                      <a:headEnd type="none" w="med" len="med"/>
                      <a:tailEnd type="none" w="med" len="med"/>
                    </a:lnL>
                    <a:lnR w="9525" cap="flat" cmpd="sng" algn="ctr">
                      <a:solidFill>
                        <a:srgbClr val="F8F8F8"/>
                      </a:solidFill>
                      <a:prstDash val="solid"/>
                      <a:round/>
                      <a:headEnd type="none" w="med" len="med"/>
                      <a:tailEnd type="none" w="med" len="med"/>
                    </a:lnR>
                    <a:lnT w="9525" cap="flat" cmpd="sng" algn="ctr">
                      <a:solidFill>
                        <a:srgbClr val="F8F8F8"/>
                      </a:solidFill>
                      <a:prstDash val="solid"/>
                      <a:round/>
                      <a:headEnd type="none" w="med" len="med"/>
                      <a:tailEnd type="none" w="med" len="med"/>
                    </a:lnT>
                    <a:lnB w="9525" cap="flat" cmpd="sng" algn="ctr">
                      <a:solidFill>
                        <a:srgbClr val="F8F8F8"/>
                      </a:solidFill>
                      <a:prstDash val="solid"/>
                      <a:round/>
                      <a:headEnd type="none" w="med" len="med"/>
                      <a:tailEnd type="none" w="med" len="med"/>
                    </a:lnB>
                  </a:tcPr>
                </a:tc>
                <a:extLst>
                  <a:ext uri="{0D108BD9-81ED-4DB2-BD59-A6C34878D82A}">
                    <a16:rowId xmlns:a16="http://schemas.microsoft.com/office/drawing/2014/main" val="10000"/>
                  </a:ext>
                </a:extLst>
              </a:tr>
              <a:tr h="1945081">
                <a:tc>
                  <a:txBody>
                    <a:bodyPr/>
                    <a:lstStyle/>
                    <a:p>
                      <a:pPr algn="ctr">
                        <a:lnSpc>
                          <a:spcPts val="2940"/>
                        </a:lnSpc>
                        <a:defRPr/>
                      </a:pPr>
                      <a:r>
                        <a:rPr lang="en-US" sz="2100" b="1">
                          <a:solidFill>
                            <a:srgbClr val="F8F8F8"/>
                          </a:solidFill>
                          <a:latin typeface="IBM Plex Sans Bold"/>
                          <a:ea typeface="IBM Plex Sans Bold"/>
                          <a:cs typeface="IBM Plex Sans Bold"/>
                          <a:sym typeface="IBM Plex Sans Bold"/>
                        </a:rPr>
                        <a:t>2</a:t>
                      </a:r>
                      <a:endParaRPr lang="en-US" sz="1100"/>
                    </a:p>
                  </a:txBody>
                  <a:tcPr marL="190500" marR="190500" marT="190500" marB="190500" anchor="ctr">
                    <a:lnL w="9525" cap="flat" cmpd="sng" algn="ctr">
                      <a:solidFill>
                        <a:srgbClr val="F8F8F8"/>
                      </a:solidFill>
                      <a:prstDash val="solid"/>
                      <a:round/>
                      <a:headEnd type="none" w="med" len="med"/>
                      <a:tailEnd type="none" w="med" len="med"/>
                    </a:lnL>
                    <a:lnR w="0" cap="flat" cmpd="sng" algn="ctr">
                      <a:solidFill>
                        <a:srgbClr val="F8F8F8"/>
                      </a:solidFill>
                      <a:prstDash val="solid"/>
                      <a:round/>
                      <a:headEnd type="none" w="med" len="med"/>
                      <a:tailEnd type="none" w="med" len="med"/>
                    </a:lnR>
                    <a:lnT w="9525" cap="flat" cmpd="sng" algn="ctr">
                      <a:solidFill>
                        <a:srgbClr val="F8F8F8"/>
                      </a:solidFill>
                      <a:prstDash val="solid"/>
                      <a:round/>
                      <a:headEnd type="none" w="med" len="med"/>
                      <a:tailEnd type="none" w="med" len="med"/>
                    </a:lnT>
                    <a:lnB w="9525" cap="flat" cmpd="sng" algn="ctr">
                      <a:solidFill>
                        <a:srgbClr val="F8F8F8"/>
                      </a:solidFill>
                      <a:prstDash val="solid"/>
                      <a:round/>
                      <a:headEnd type="none" w="med" len="med"/>
                      <a:tailEnd type="none" w="med" len="med"/>
                    </a:lnB>
                  </a:tcPr>
                </a:tc>
                <a:tc>
                  <a:txBody>
                    <a:bodyPr/>
                    <a:lstStyle/>
                    <a:p>
                      <a:pPr algn="just">
                        <a:lnSpc>
                          <a:spcPts val="2939"/>
                        </a:lnSpc>
                        <a:defRPr/>
                      </a:pPr>
                      <a:r>
                        <a:rPr lang="en-US" sz="2099">
                          <a:solidFill>
                            <a:srgbClr val="F8F8F8"/>
                          </a:solidFill>
                          <a:latin typeface="IBM Plex Sans"/>
                          <a:ea typeface="IBM Plex Sans"/>
                          <a:cs typeface="IBM Plex Sans"/>
                          <a:sym typeface="IBM Plex Sans"/>
                        </a:rPr>
                        <a:t>Offers scalable training solutions that can be accessed globally. Supports self-paced learning, making it convenient for diverse user groups.</a:t>
                      </a:r>
                      <a:endParaRPr lang="en-US" sz="1100"/>
                    </a:p>
                    <a:p>
                      <a:pPr algn="l">
                        <a:lnSpc>
                          <a:spcPts val="2939"/>
                        </a:lnSpc>
                      </a:pPr>
                      <a:endParaRPr lang="en-US" sz="1100"/>
                    </a:p>
                  </a:txBody>
                  <a:tcPr marL="190500" marR="190500" marT="190500" marB="190500" anchor="ctr">
                    <a:lnL w="0" cap="flat" cmpd="sng" algn="ctr">
                      <a:solidFill>
                        <a:srgbClr val="F8F8F8"/>
                      </a:solidFill>
                      <a:prstDash val="solid"/>
                      <a:round/>
                      <a:headEnd type="none" w="med" len="med"/>
                      <a:tailEnd type="none" w="med" len="med"/>
                    </a:lnL>
                    <a:lnR w="9525" cap="flat" cmpd="sng" algn="ctr">
                      <a:solidFill>
                        <a:srgbClr val="F8F8F8"/>
                      </a:solidFill>
                      <a:prstDash val="solid"/>
                      <a:round/>
                      <a:headEnd type="none" w="med" len="med"/>
                      <a:tailEnd type="none" w="med" len="med"/>
                    </a:lnR>
                    <a:lnT w="9525" cap="flat" cmpd="sng" algn="ctr">
                      <a:solidFill>
                        <a:srgbClr val="F8F8F8"/>
                      </a:solidFill>
                      <a:prstDash val="solid"/>
                      <a:round/>
                      <a:headEnd type="none" w="med" len="med"/>
                      <a:tailEnd type="none" w="med" len="med"/>
                    </a:lnT>
                    <a:lnB w="9525" cap="flat" cmpd="sng" algn="ctr">
                      <a:solidFill>
                        <a:srgbClr val="F8F8F8"/>
                      </a:solidFill>
                      <a:prstDash val="solid"/>
                      <a:round/>
                      <a:headEnd type="none" w="med" len="med"/>
                      <a:tailEnd type="none" w="med" len="med"/>
                    </a:lnB>
                  </a:tcPr>
                </a:tc>
                <a:extLst>
                  <a:ext uri="{0D108BD9-81ED-4DB2-BD59-A6C34878D82A}">
                    <a16:rowId xmlns:a16="http://schemas.microsoft.com/office/drawing/2014/main" val="10001"/>
                  </a:ext>
                </a:extLst>
              </a:tr>
              <a:tr h="1945081">
                <a:tc>
                  <a:txBody>
                    <a:bodyPr/>
                    <a:lstStyle/>
                    <a:p>
                      <a:pPr algn="ctr">
                        <a:lnSpc>
                          <a:spcPts val="2940"/>
                        </a:lnSpc>
                        <a:defRPr/>
                      </a:pPr>
                      <a:r>
                        <a:rPr lang="en-US" sz="2100" b="1">
                          <a:solidFill>
                            <a:srgbClr val="F8F8F8"/>
                          </a:solidFill>
                          <a:latin typeface="IBM Plex Sans Bold"/>
                          <a:ea typeface="IBM Plex Sans Bold"/>
                          <a:cs typeface="IBM Plex Sans Bold"/>
                          <a:sym typeface="IBM Plex Sans Bold"/>
                        </a:rPr>
                        <a:t>3</a:t>
                      </a:r>
                      <a:endParaRPr lang="en-US" sz="1100"/>
                    </a:p>
                  </a:txBody>
                  <a:tcPr marL="190500" marR="190500" marT="190500" marB="190500" anchor="ctr">
                    <a:lnL w="9525" cap="flat" cmpd="sng" algn="ctr">
                      <a:solidFill>
                        <a:srgbClr val="F8F8F8"/>
                      </a:solidFill>
                      <a:prstDash val="solid"/>
                      <a:round/>
                      <a:headEnd type="none" w="med" len="med"/>
                      <a:tailEnd type="none" w="med" len="med"/>
                    </a:lnL>
                    <a:lnR w="0" cap="flat" cmpd="sng" algn="ctr">
                      <a:solidFill>
                        <a:srgbClr val="F8F8F8"/>
                      </a:solidFill>
                      <a:prstDash val="solid"/>
                      <a:round/>
                      <a:headEnd type="none" w="med" len="med"/>
                      <a:tailEnd type="none" w="med" len="med"/>
                    </a:lnR>
                    <a:lnT w="9525" cap="flat" cmpd="sng" algn="ctr">
                      <a:solidFill>
                        <a:srgbClr val="F8F8F8"/>
                      </a:solidFill>
                      <a:prstDash val="solid"/>
                      <a:round/>
                      <a:headEnd type="none" w="med" len="med"/>
                      <a:tailEnd type="none" w="med" len="med"/>
                    </a:lnT>
                    <a:lnB w="9525" cap="flat" cmpd="sng" algn="ctr">
                      <a:solidFill>
                        <a:srgbClr val="F8F8F8"/>
                      </a:solidFill>
                      <a:prstDash val="solid"/>
                      <a:round/>
                      <a:headEnd type="none" w="med" len="med"/>
                      <a:tailEnd type="none" w="med" len="med"/>
                    </a:lnB>
                  </a:tcPr>
                </a:tc>
                <a:tc>
                  <a:txBody>
                    <a:bodyPr/>
                    <a:lstStyle/>
                    <a:p>
                      <a:pPr algn="just">
                        <a:lnSpc>
                          <a:spcPts val="2939"/>
                        </a:lnSpc>
                        <a:defRPr/>
                      </a:pPr>
                      <a:r>
                        <a:rPr lang="en-US" sz="2099">
                          <a:solidFill>
                            <a:srgbClr val="F8F8F8"/>
                          </a:solidFill>
                          <a:latin typeface="IBM Plex Sans"/>
                          <a:ea typeface="IBM Plex Sans"/>
                          <a:cs typeface="IBM Plex Sans"/>
                          <a:sym typeface="IBM Plex Sans"/>
                        </a:rPr>
                        <a:t>Delivers consistent and unbiased assessments of users' skills  . Instant feedback encourages continuous improvement and higher engagement.</a:t>
                      </a:r>
                      <a:endParaRPr lang="en-US" sz="1100"/>
                    </a:p>
                    <a:p>
                      <a:pPr algn="l">
                        <a:lnSpc>
                          <a:spcPts val="2939"/>
                        </a:lnSpc>
                      </a:pPr>
                      <a:endParaRPr lang="en-US" sz="1100"/>
                    </a:p>
                  </a:txBody>
                  <a:tcPr marL="190500" marR="190500" marT="190500" marB="190500" anchor="ctr">
                    <a:lnL w="0" cap="flat" cmpd="sng" algn="ctr">
                      <a:solidFill>
                        <a:srgbClr val="F8F8F8"/>
                      </a:solidFill>
                      <a:prstDash val="solid"/>
                      <a:round/>
                      <a:headEnd type="none" w="med" len="med"/>
                      <a:tailEnd type="none" w="med" len="med"/>
                    </a:lnL>
                    <a:lnR w="9525" cap="flat" cmpd="sng" algn="ctr">
                      <a:solidFill>
                        <a:srgbClr val="F8F8F8"/>
                      </a:solidFill>
                      <a:prstDash val="solid"/>
                      <a:round/>
                      <a:headEnd type="none" w="med" len="med"/>
                      <a:tailEnd type="none" w="med" len="med"/>
                    </a:lnR>
                    <a:lnT w="9525" cap="flat" cmpd="sng" algn="ctr">
                      <a:solidFill>
                        <a:srgbClr val="F8F8F8"/>
                      </a:solidFill>
                      <a:prstDash val="solid"/>
                      <a:round/>
                      <a:headEnd type="none" w="med" len="med"/>
                      <a:tailEnd type="none" w="med" len="med"/>
                    </a:lnT>
                    <a:lnB w="9525" cap="flat" cmpd="sng" algn="ctr">
                      <a:solidFill>
                        <a:srgbClr val="F8F8F8"/>
                      </a:solidFill>
                      <a:prstDash val="solid"/>
                      <a:round/>
                      <a:headEnd type="none" w="med" len="med"/>
                      <a:tailEnd type="none" w="med" len="med"/>
                    </a:lnB>
                  </a:tcPr>
                </a:tc>
                <a:extLst>
                  <a:ext uri="{0D108BD9-81ED-4DB2-BD59-A6C34878D82A}">
                    <a16:rowId xmlns:a16="http://schemas.microsoft.com/office/drawing/2014/main" val="10002"/>
                  </a:ext>
                </a:extLst>
              </a:tr>
              <a:tr h="1945081">
                <a:tc>
                  <a:txBody>
                    <a:bodyPr/>
                    <a:lstStyle/>
                    <a:p>
                      <a:pPr algn="ctr">
                        <a:lnSpc>
                          <a:spcPts val="2940"/>
                        </a:lnSpc>
                        <a:defRPr/>
                      </a:pPr>
                      <a:r>
                        <a:rPr lang="en-US" sz="2100" b="1">
                          <a:solidFill>
                            <a:srgbClr val="F8F8F8"/>
                          </a:solidFill>
                          <a:latin typeface="IBM Plex Sans Bold"/>
                          <a:ea typeface="IBM Plex Sans Bold"/>
                          <a:cs typeface="IBM Plex Sans Bold"/>
                          <a:sym typeface="IBM Plex Sans Bold"/>
                        </a:rPr>
                        <a:t>4</a:t>
                      </a:r>
                      <a:endParaRPr lang="en-US" sz="1100"/>
                    </a:p>
                  </a:txBody>
                  <a:tcPr marL="190500" marR="190500" marT="190500" marB="190500" anchor="ctr">
                    <a:lnL w="9525" cap="flat" cmpd="sng" algn="ctr">
                      <a:solidFill>
                        <a:srgbClr val="F8F8F8"/>
                      </a:solidFill>
                      <a:prstDash val="solid"/>
                      <a:round/>
                      <a:headEnd type="none" w="med" len="med"/>
                      <a:tailEnd type="none" w="med" len="med"/>
                    </a:lnL>
                    <a:lnR w="0" cap="flat" cmpd="sng" algn="ctr">
                      <a:solidFill>
                        <a:srgbClr val="F8F8F8"/>
                      </a:solidFill>
                      <a:prstDash val="solid"/>
                      <a:round/>
                      <a:headEnd type="none" w="med" len="med"/>
                      <a:tailEnd type="none" w="med" len="med"/>
                    </a:lnR>
                    <a:lnT w="9525" cap="flat" cmpd="sng" algn="ctr">
                      <a:solidFill>
                        <a:srgbClr val="F8F8F8"/>
                      </a:solidFill>
                      <a:prstDash val="solid"/>
                      <a:round/>
                      <a:headEnd type="none" w="med" len="med"/>
                      <a:tailEnd type="none" w="med" len="med"/>
                    </a:lnT>
                    <a:lnB w="9525" cap="flat" cmpd="sng" algn="ctr">
                      <a:solidFill>
                        <a:srgbClr val="F8F8F8"/>
                      </a:solidFill>
                      <a:prstDash val="solid"/>
                      <a:round/>
                      <a:headEnd type="none" w="med" len="med"/>
                      <a:tailEnd type="none" w="med" len="med"/>
                    </a:lnB>
                  </a:tcPr>
                </a:tc>
                <a:tc>
                  <a:txBody>
                    <a:bodyPr/>
                    <a:lstStyle/>
                    <a:p>
                      <a:pPr algn="just">
                        <a:lnSpc>
                          <a:spcPts val="2939"/>
                        </a:lnSpc>
                        <a:defRPr/>
                      </a:pPr>
                      <a:r>
                        <a:rPr lang="en-US" sz="2099">
                          <a:solidFill>
                            <a:srgbClr val="F8F8F8"/>
                          </a:solidFill>
                          <a:latin typeface="IBM Plex Sans"/>
                          <a:ea typeface="IBM Plex Sans"/>
                          <a:cs typeface="IBM Plex Sans"/>
                          <a:sym typeface="IBM Plex Sans"/>
                        </a:rPr>
                        <a:t>Addresses the global demand for effective communication skills in an increasingly interconnected world.Supports lifelong learning, catering to students, professionals, and non-native speakers.</a:t>
                      </a:r>
                      <a:endParaRPr lang="en-US" sz="1100"/>
                    </a:p>
                    <a:p>
                      <a:pPr algn="l">
                        <a:lnSpc>
                          <a:spcPts val="2939"/>
                        </a:lnSpc>
                      </a:pPr>
                      <a:endParaRPr lang="en-US" sz="1100"/>
                    </a:p>
                  </a:txBody>
                  <a:tcPr marL="190500" marR="190500" marT="190500" marB="190500" anchor="ctr">
                    <a:lnL w="0" cap="flat" cmpd="sng" algn="ctr">
                      <a:solidFill>
                        <a:srgbClr val="F8F8F8"/>
                      </a:solidFill>
                      <a:prstDash val="solid"/>
                      <a:round/>
                      <a:headEnd type="none" w="med" len="med"/>
                      <a:tailEnd type="none" w="med" len="med"/>
                    </a:lnL>
                    <a:lnR w="9525" cap="flat" cmpd="sng" algn="ctr">
                      <a:solidFill>
                        <a:srgbClr val="F8F8F8"/>
                      </a:solidFill>
                      <a:prstDash val="solid"/>
                      <a:round/>
                      <a:headEnd type="none" w="med" len="med"/>
                      <a:tailEnd type="none" w="med" len="med"/>
                    </a:lnR>
                    <a:lnT w="9525" cap="flat" cmpd="sng" algn="ctr">
                      <a:solidFill>
                        <a:srgbClr val="F8F8F8"/>
                      </a:solidFill>
                      <a:prstDash val="solid"/>
                      <a:round/>
                      <a:headEnd type="none" w="med" len="med"/>
                      <a:tailEnd type="none" w="med" len="med"/>
                    </a:lnT>
                    <a:lnB w="9525" cap="flat" cmpd="sng" algn="ctr">
                      <a:solidFill>
                        <a:srgbClr val="F8F8F8"/>
                      </a:solidFill>
                      <a:prstDash val="solid"/>
                      <a:round/>
                      <a:headEnd type="none" w="med" len="med"/>
                      <a:tailEnd type="none" w="med" len="med"/>
                    </a:lnB>
                  </a:tcPr>
                </a:tc>
                <a:extLst>
                  <a:ext uri="{0D108BD9-81ED-4DB2-BD59-A6C34878D82A}">
                    <a16:rowId xmlns:a16="http://schemas.microsoft.com/office/drawing/2014/main" val="10003"/>
                  </a:ext>
                </a:extLst>
              </a:tr>
              <a:tr h="1573226">
                <a:tc>
                  <a:txBody>
                    <a:bodyPr/>
                    <a:lstStyle/>
                    <a:p>
                      <a:pPr algn="ctr">
                        <a:lnSpc>
                          <a:spcPts val="2940"/>
                        </a:lnSpc>
                        <a:defRPr/>
                      </a:pPr>
                      <a:r>
                        <a:rPr lang="en-US" sz="2100" b="1">
                          <a:solidFill>
                            <a:srgbClr val="F8F8F8"/>
                          </a:solidFill>
                          <a:latin typeface="IBM Plex Sans Bold"/>
                          <a:ea typeface="IBM Plex Sans Bold"/>
                          <a:cs typeface="IBM Plex Sans Bold"/>
                          <a:sym typeface="IBM Plex Sans Bold"/>
                        </a:rPr>
                        <a:t>5</a:t>
                      </a:r>
                      <a:endParaRPr lang="en-US" sz="1100"/>
                    </a:p>
                  </a:txBody>
                  <a:tcPr marL="190500" marR="190500" marT="190500" marB="190500" anchor="ctr">
                    <a:lnL w="9525" cap="flat" cmpd="sng" algn="ctr">
                      <a:solidFill>
                        <a:srgbClr val="F8F8F8"/>
                      </a:solidFill>
                      <a:prstDash val="solid"/>
                      <a:round/>
                      <a:headEnd type="none" w="med" len="med"/>
                      <a:tailEnd type="none" w="med" len="med"/>
                    </a:lnL>
                    <a:lnR w="0" cap="flat" cmpd="sng" algn="ctr">
                      <a:solidFill>
                        <a:srgbClr val="F8F8F8"/>
                      </a:solidFill>
                      <a:prstDash val="solid"/>
                      <a:round/>
                      <a:headEnd type="none" w="med" len="med"/>
                      <a:tailEnd type="none" w="med" len="med"/>
                    </a:lnR>
                    <a:lnT w="9525" cap="flat" cmpd="sng" algn="ctr">
                      <a:solidFill>
                        <a:srgbClr val="F8F8F8"/>
                      </a:solidFill>
                      <a:prstDash val="solid"/>
                      <a:round/>
                      <a:headEnd type="none" w="med" len="med"/>
                      <a:tailEnd type="none" w="med" len="med"/>
                    </a:lnT>
                    <a:lnB w="9525" cap="flat" cmpd="sng" algn="ctr">
                      <a:solidFill>
                        <a:srgbClr val="F8F8F8"/>
                      </a:solidFill>
                      <a:prstDash val="solid"/>
                      <a:round/>
                      <a:headEnd type="none" w="med" len="med"/>
                      <a:tailEnd type="none" w="med" len="med"/>
                    </a:lnB>
                  </a:tcPr>
                </a:tc>
                <a:tc>
                  <a:txBody>
                    <a:bodyPr/>
                    <a:lstStyle/>
                    <a:p>
                      <a:pPr algn="l">
                        <a:lnSpc>
                          <a:spcPts val="2939"/>
                        </a:lnSpc>
                        <a:defRPr/>
                      </a:pPr>
                      <a:r>
                        <a:rPr lang="en-US" sz="2099">
                          <a:solidFill>
                            <a:srgbClr val="F8F8F8"/>
                          </a:solidFill>
                          <a:latin typeface="IBM Plex Sans"/>
                          <a:ea typeface="IBM Plex Sans"/>
                          <a:cs typeface="IBM Plex Sans"/>
                          <a:sym typeface="IBM Plex Sans"/>
                        </a:rPr>
                        <a:t>Collects data on common language usage errors and areas needing improvement, enabling targeted content creation. </a:t>
                      </a:r>
                      <a:endParaRPr lang="en-US" sz="1100"/>
                    </a:p>
                  </a:txBody>
                  <a:tcPr marL="190500" marR="190500" marT="190500" marB="190500" anchor="ctr">
                    <a:lnL w="0" cap="flat" cmpd="sng" algn="ctr">
                      <a:solidFill>
                        <a:srgbClr val="F8F8F8"/>
                      </a:solidFill>
                      <a:prstDash val="solid"/>
                      <a:round/>
                      <a:headEnd type="none" w="med" len="med"/>
                      <a:tailEnd type="none" w="med" len="med"/>
                    </a:lnL>
                    <a:lnR w="9525" cap="flat" cmpd="sng" algn="ctr">
                      <a:solidFill>
                        <a:srgbClr val="F8F8F8"/>
                      </a:solidFill>
                      <a:prstDash val="solid"/>
                      <a:round/>
                      <a:headEnd type="none" w="med" len="med"/>
                      <a:tailEnd type="none" w="med" len="med"/>
                    </a:lnR>
                    <a:lnT w="9525" cap="flat" cmpd="sng" algn="ctr">
                      <a:solidFill>
                        <a:srgbClr val="F8F8F8"/>
                      </a:solidFill>
                      <a:prstDash val="solid"/>
                      <a:round/>
                      <a:headEnd type="none" w="med" len="med"/>
                      <a:tailEnd type="none" w="med" len="med"/>
                    </a:lnT>
                    <a:lnB w="9525" cap="flat" cmpd="sng" algn="ctr">
                      <a:solidFill>
                        <a:srgbClr val="F8F8F8"/>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4" name="TextBox 4"/>
          <p:cNvSpPr txBox="1"/>
          <p:nvPr/>
        </p:nvSpPr>
        <p:spPr>
          <a:xfrm>
            <a:off x="1028700" y="2574811"/>
            <a:ext cx="4817522" cy="4200525"/>
          </a:xfrm>
          <a:prstGeom prst="rect">
            <a:avLst/>
          </a:prstGeom>
        </p:spPr>
        <p:txBody>
          <a:bodyPr lIns="0" tIns="0" rIns="0" bIns="0" rtlCol="0" anchor="t">
            <a:spAutoFit/>
          </a:bodyPr>
          <a:lstStyle/>
          <a:p>
            <a:pPr algn="ctr">
              <a:lnSpc>
                <a:spcPts val="6600"/>
              </a:lnSpc>
            </a:pPr>
            <a:r>
              <a:rPr lang="en-US" sz="5500">
                <a:solidFill>
                  <a:srgbClr val="F8F8F8"/>
                </a:solidFill>
                <a:latin typeface="Lato"/>
                <a:ea typeface="Lato"/>
                <a:cs typeface="Lato"/>
                <a:sym typeface="Lato"/>
              </a:rPr>
              <a:t>IMPACT / POTENTIAL VALUE OF THE APPLICATION </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Freeform 2"/>
          <p:cNvSpPr/>
          <p:nvPr/>
        </p:nvSpPr>
        <p:spPr>
          <a:xfrm rot="-2415644">
            <a:off x="5915240" y="4334647"/>
            <a:ext cx="15465517" cy="5595705"/>
          </a:xfrm>
          <a:custGeom>
            <a:avLst/>
            <a:gdLst/>
            <a:ahLst/>
            <a:cxnLst/>
            <a:rect l="l" t="t" r="r" b="b"/>
            <a:pathLst>
              <a:path w="15465517" h="5595705">
                <a:moveTo>
                  <a:pt x="0" y="0"/>
                </a:moveTo>
                <a:lnTo>
                  <a:pt x="15465517" y="0"/>
                </a:lnTo>
                <a:lnTo>
                  <a:pt x="15465517" y="5595705"/>
                </a:lnTo>
                <a:lnTo>
                  <a:pt x="0" y="5595705"/>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9788989" y="2468525"/>
            <a:ext cx="7718020" cy="5111445"/>
          </a:xfrm>
          <a:custGeom>
            <a:avLst/>
            <a:gdLst/>
            <a:ahLst/>
            <a:cxnLst/>
            <a:rect l="l" t="t" r="r" b="b"/>
            <a:pathLst>
              <a:path w="7718020" h="5111445">
                <a:moveTo>
                  <a:pt x="0" y="0"/>
                </a:moveTo>
                <a:lnTo>
                  <a:pt x="7718020" y="0"/>
                </a:lnTo>
                <a:lnTo>
                  <a:pt x="7718020" y="5111445"/>
                </a:lnTo>
                <a:lnTo>
                  <a:pt x="0" y="5111445"/>
                </a:lnTo>
                <a:lnTo>
                  <a:pt x="0" y="0"/>
                </a:lnTo>
                <a:close/>
              </a:path>
            </a:pathLst>
          </a:custGeom>
          <a:blipFill>
            <a:blip r:embed="rId4"/>
            <a:stretch>
              <a:fillRect l="-27792" r="-23584"/>
            </a:stretch>
          </a:blipFill>
        </p:spPr>
      </p:sp>
      <p:sp>
        <p:nvSpPr>
          <p:cNvPr id="4" name="TextBox 4"/>
          <p:cNvSpPr txBox="1"/>
          <p:nvPr/>
        </p:nvSpPr>
        <p:spPr>
          <a:xfrm>
            <a:off x="689964" y="4486632"/>
            <a:ext cx="8454036" cy="2501265"/>
          </a:xfrm>
          <a:prstGeom prst="rect">
            <a:avLst/>
          </a:prstGeom>
        </p:spPr>
        <p:txBody>
          <a:bodyPr lIns="0" tIns="0" rIns="0" bIns="0" rtlCol="0" anchor="t">
            <a:spAutoFit/>
          </a:bodyPr>
          <a:lstStyle/>
          <a:p>
            <a:pPr algn="just">
              <a:lnSpc>
                <a:spcPts val="3359"/>
              </a:lnSpc>
            </a:pPr>
            <a:r>
              <a:rPr lang="en-US" sz="2400">
                <a:solidFill>
                  <a:srgbClr val="01003B"/>
                </a:solidFill>
                <a:latin typeface="IBM Plex Sans"/>
                <a:ea typeface="IBM Plex Sans"/>
                <a:cs typeface="IBM Plex Sans"/>
                <a:sym typeface="IBM Plex Sans"/>
              </a:rPr>
              <a:t>Develop an AI-powered Soft Skills Enhancement Application that offers personalized learning experiences to improve users' communication abilities. By leveraging advanced language models and real-time feedback, the application provides targeted practice and evaluation to enhance pronunciation, grammar, and public speaking skills.</a:t>
            </a:r>
          </a:p>
        </p:txBody>
      </p:sp>
      <p:sp>
        <p:nvSpPr>
          <p:cNvPr id="5" name="TextBox 5"/>
          <p:cNvSpPr txBox="1"/>
          <p:nvPr/>
        </p:nvSpPr>
        <p:spPr>
          <a:xfrm>
            <a:off x="689964" y="2459000"/>
            <a:ext cx="10387445" cy="1076325"/>
          </a:xfrm>
          <a:prstGeom prst="rect">
            <a:avLst/>
          </a:prstGeom>
        </p:spPr>
        <p:txBody>
          <a:bodyPr lIns="0" tIns="0" rIns="0" bIns="0" rtlCol="0" anchor="t">
            <a:spAutoFit/>
          </a:bodyPr>
          <a:lstStyle/>
          <a:p>
            <a:pPr algn="l">
              <a:lnSpc>
                <a:spcPts val="8400"/>
              </a:lnSpc>
            </a:pPr>
            <a:r>
              <a:rPr lang="en-US" sz="7000" b="1">
                <a:solidFill>
                  <a:srgbClr val="01003B"/>
                </a:solidFill>
                <a:latin typeface="Lato Bold"/>
                <a:ea typeface="Lato Bold"/>
                <a:cs typeface="Lato Bold"/>
                <a:sym typeface="Lato Bold"/>
              </a:rPr>
              <a:t>Proposed Solution</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Freeform 2"/>
          <p:cNvSpPr/>
          <p:nvPr/>
        </p:nvSpPr>
        <p:spPr>
          <a:xfrm rot="-2415644">
            <a:off x="5915240" y="4334647"/>
            <a:ext cx="15465517" cy="5595705"/>
          </a:xfrm>
          <a:custGeom>
            <a:avLst/>
            <a:gdLst/>
            <a:ahLst/>
            <a:cxnLst/>
            <a:rect l="l" t="t" r="r" b="b"/>
            <a:pathLst>
              <a:path w="15465517" h="5595705">
                <a:moveTo>
                  <a:pt x="0" y="0"/>
                </a:moveTo>
                <a:lnTo>
                  <a:pt x="15465517" y="0"/>
                </a:lnTo>
                <a:lnTo>
                  <a:pt x="15465517" y="5595705"/>
                </a:lnTo>
                <a:lnTo>
                  <a:pt x="0" y="5595705"/>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TextBox 3"/>
          <p:cNvSpPr txBox="1"/>
          <p:nvPr/>
        </p:nvSpPr>
        <p:spPr>
          <a:xfrm>
            <a:off x="1028700" y="3922106"/>
            <a:ext cx="12060067" cy="4257675"/>
          </a:xfrm>
          <a:prstGeom prst="rect">
            <a:avLst/>
          </a:prstGeom>
        </p:spPr>
        <p:txBody>
          <a:bodyPr lIns="0" tIns="0" rIns="0" bIns="0" rtlCol="0" anchor="t">
            <a:spAutoFit/>
          </a:bodyPr>
          <a:lstStyle/>
          <a:p>
            <a:pPr marL="647700" lvl="1" indent="-323850" algn="just">
              <a:lnSpc>
                <a:spcPts val="4200"/>
              </a:lnSpc>
              <a:buFont typeface="Arial"/>
              <a:buChar char="•"/>
            </a:pPr>
            <a:r>
              <a:rPr lang="en-US" sz="3000">
                <a:solidFill>
                  <a:srgbClr val="01003B"/>
                </a:solidFill>
                <a:latin typeface="Lato"/>
                <a:ea typeface="Lato"/>
                <a:cs typeface="Lato"/>
                <a:sym typeface="Lato"/>
              </a:rPr>
              <a:t>Real-Time Pronunciation Feedback</a:t>
            </a:r>
          </a:p>
          <a:p>
            <a:pPr marL="647700" lvl="1" indent="-323850" algn="just">
              <a:lnSpc>
                <a:spcPts val="4200"/>
              </a:lnSpc>
              <a:buFont typeface="Arial"/>
              <a:buChar char="•"/>
            </a:pPr>
            <a:r>
              <a:rPr lang="en-US" sz="3000">
                <a:solidFill>
                  <a:srgbClr val="01003B"/>
                </a:solidFill>
                <a:latin typeface="Lato"/>
                <a:ea typeface="Lato"/>
                <a:cs typeface="Lato"/>
                <a:sym typeface="Lato"/>
              </a:rPr>
              <a:t>Contextual Tone Analysis Using RAG</a:t>
            </a:r>
          </a:p>
          <a:p>
            <a:pPr marL="647700" lvl="1" indent="-323850" algn="just">
              <a:lnSpc>
                <a:spcPts val="4200"/>
              </a:lnSpc>
              <a:buFont typeface="Arial"/>
              <a:buChar char="•"/>
            </a:pPr>
            <a:r>
              <a:rPr lang="en-US" sz="3000">
                <a:solidFill>
                  <a:srgbClr val="01003B"/>
                </a:solidFill>
                <a:latin typeface="Lato"/>
                <a:ea typeface="Lato"/>
                <a:cs typeface="Lato"/>
                <a:sym typeface="Lato"/>
              </a:rPr>
              <a:t>Speaking Evaluation</a:t>
            </a:r>
          </a:p>
          <a:p>
            <a:pPr marL="647700" lvl="1" indent="-323850" algn="just">
              <a:lnSpc>
                <a:spcPts val="4200"/>
              </a:lnSpc>
              <a:buFont typeface="Arial"/>
              <a:buChar char="•"/>
            </a:pPr>
            <a:r>
              <a:rPr lang="en-US" sz="3000">
                <a:solidFill>
                  <a:srgbClr val="01003B"/>
                </a:solidFill>
                <a:latin typeface="Lato"/>
                <a:ea typeface="Lato"/>
                <a:cs typeface="Lato"/>
                <a:sym typeface="Lato"/>
              </a:rPr>
              <a:t>Grammar Enhancement with Fill-in-the-Blanks</a:t>
            </a:r>
          </a:p>
          <a:p>
            <a:pPr marL="647700" lvl="1" indent="-323850" algn="just">
              <a:lnSpc>
                <a:spcPts val="4200"/>
              </a:lnSpc>
              <a:buFont typeface="Arial"/>
              <a:buChar char="•"/>
            </a:pPr>
            <a:r>
              <a:rPr lang="en-US" sz="3000">
                <a:solidFill>
                  <a:srgbClr val="01003B"/>
                </a:solidFill>
                <a:latin typeface="Lato"/>
                <a:ea typeface="Lato"/>
                <a:cs typeface="Lato"/>
                <a:sym typeface="Lato"/>
              </a:rPr>
              <a:t>Personalized Learning Path</a:t>
            </a:r>
          </a:p>
          <a:p>
            <a:pPr marL="647700" lvl="1" indent="-323850" algn="just">
              <a:lnSpc>
                <a:spcPts val="4200"/>
              </a:lnSpc>
              <a:buFont typeface="Arial"/>
              <a:buChar char="•"/>
            </a:pPr>
            <a:r>
              <a:rPr lang="en-US" sz="3000">
                <a:solidFill>
                  <a:srgbClr val="01003B"/>
                </a:solidFill>
                <a:latin typeface="Lato"/>
                <a:ea typeface="Lato"/>
                <a:cs typeface="Lato"/>
                <a:sym typeface="Lato"/>
              </a:rPr>
              <a:t>Scalable and User-Friendly</a:t>
            </a:r>
          </a:p>
          <a:p>
            <a:pPr algn="just">
              <a:lnSpc>
                <a:spcPts val="4200"/>
              </a:lnSpc>
            </a:pPr>
            <a:endParaRPr lang="en-US" sz="3000">
              <a:solidFill>
                <a:srgbClr val="01003B"/>
              </a:solidFill>
              <a:latin typeface="Lato"/>
              <a:ea typeface="Lato"/>
              <a:cs typeface="Lato"/>
              <a:sym typeface="Lato"/>
            </a:endParaRPr>
          </a:p>
          <a:p>
            <a:pPr algn="just">
              <a:lnSpc>
                <a:spcPts val="4200"/>
              </a:lnSpc>
            </a:pPr>
            <a:endParaRPr lang="en-US" sz="3000">
              <a:solidFill>
                <a:srgbClr val="01003B"/>
              </a:solidFill>
              <a:latin typeface="Lato"/>
              <a:ea typeface="Lato"/>
              <a:cs typeface="Lato"/>
              <a:sym typeface="Lato"/>
            </a:endParaRPr>
          </a:p>
        </p:txBody>
      </p:sp>
      <p:sp>
        <p:nvSpPr>
          <p:cNvPr id="4" name="TextBox 4"/>
          <p:cNvSpPr txBox="1"/>
          <p:nvPr/>
        </p:nvSpPr>
        <p:spPr>
          <a:xfrm>
            <a:off x="1028700" y="2129285"/>
            <a:ext cx="10387445" cy="1076325"/>
          </a:xfrm>
          <a:prstGeom prst="rect">
            <a:avLst/>
          </a:prstGeom>
        </p:spPr>
        <p:txBody>
          <a:bodyPr lIns="0" tIns="0" rIns="0" bIns="0" rtlCol="0" anchor="t">
            <a:spAutoFit/>
          </a:bodyPr>
          <a:lstStyle/>
          <a:p>
            <a:pPr algn="l">
              <a:lnSpc>
                <a:spcPts val="8400"/>
              </a:lnSpc>
            </a:pPr>
            <a:r>
              <a:rPr lang="en-US" sz="7000" b="1">
                <a:solidFill>
                  <a:srgbClr val="01003B"/>
                </a:solidFill>
                <a:latin typeface="Lato Bold"/>
                <a:ea typeface="Lato Bold"/>
                <a:cs typeface="Lato Bold"/>
                <a:sym typeface="Lato Bold"/>
              </a:rPr>
              <a:t>KEY- FEATURES </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sp>
      <p:sp>
        <p:nvSpPr>
          <p:cNvPr id="3" name="Freeform 3"/>
          <p:cNvSpPr/>
          <p:nvPr/>
        </p:nvSpPr>
        <p:spPr>
          <a:xfrm rot="543904">
            <a:off x="-940728" y="8061713"/>
            <a:ext cx="10103966" cy="8156656"/>
          </a:xfrm>
          <a:custGeom>
            <a:avLst/>
            <a:gdLst/>
            <a:ahLst/>
            <a:cxnLst/>
            <a:rect l="l" t="t" r="r" b="b"/>
            <a:pathLst>
              <a:path w="10103966" h="8156656">
                <a:moveTo>
                  <a:pt x="0" y="0"/>
                </a:moveTo>
                <a:lnTo>
                  <a:pt x="10103966" y="0"/>
                </a:lnTo>
                <a:lnTo>
                  <a:pt x="10103966" y="8156656"/>
                </a:lnTo>
                <a:lnTo>
                  <a:pt x="0" y="8156656"/>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4" name="TextBox 4"/>
          <p:cNvSpPr txBox="1"/>
          <p:nvPr/>
        </p:nvSpPr>
        <p:spPr>
          <a:xfrm>
            <a:off x="4479021" y="818262"/>
            <a:ext cx="9368057" cy="1076325"/>
          </a:xfrm>
          <a:prstGeom prst="rect">
            <a:avLst/>
          </a:prstGeom>
        </p:spPr>
        <p:txBody>
          <a:bodyPr lIns="0" tIns="0" rIns="0" bIns="0" rtlCol="0" anchor="t">
            <a:spAutoFit/>
          </a:bodyPr>
          <a:lstStyle/>
          <a:p>
            <a:pPr algn="ctr">
              <a:lnSpc>
                <a:spcPts val="8400"/>
              </a:lnSpc>
            </a:pPr>
            <a:r>
              <a:rPr lang="en-US" sz="7000" b="1">
                <a:solidFill>
                  <a:srgbClr val="F8F8F8"/>
                </a:solidFill>
                <a:latin typeface="Lato Bold"/>
                <a:ea typeface="Lato Bold"/>
                <a:cs typeface="Lato Bold"/>
                <a:sym typeface="Lato Bold"/>
              </a:rPr>
              <a:t>TECHNOLOGIES USED </a:t>
            </a:r>
          </a:p>
        </p:txBody>
      </p:sp>
      <p:sp>
        <p:nvSpPr>
          <p:cNvPr id="5" name="Freeform 5"/>
          <p:cNvSpPr/>
          <p:nvPr/>
        </p:nvSpPr>
        <p:spPr>
          <a:xfrm rot="2159446">
            <a:off x="13111917" y="-3539846"/>
            <a:ext cx="7814506" cy="6308438"/>
          </a:xfrm>
          <a:custGeom>
            <a:avLst/>
            <a:gdLst/>
            <a:ahLst/>
            <a:cxnLst/>
            <a:rect l="l" t="t" r="r" b="b"/>
            <a:pathLst>
              <a:path w="7814506" h="6308438">
                <a:moveTo>
                  <a:pt x="0" y="0"/>
                </a:moveTo>
                <a:lnTo>
                  <a:pt x="7814506" y="0"/>
                </a:lnTo>
                <a:lnTo>
                  <a:pt x="7814506" y="6308437"/>
                </a:lnTo>
                <a:lnTo>
                  <a:pt x="0" y="6308437"/>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6" name="Freeform 6"/>
          <p:cNvSpPr/>
          <p:nvPr/>
        </p:nvSpPr>
        <p:spPr>
          <a:xfrm>
            <a:off x="2728082" y="3493353"/>
            <a:ext cx="1938502" cy="1938502"/>
          </a:xfrm>
          <a:custGeom>
            <a:avLst/>
            <a:gdLst/>
            <a:ahLst/>
            <a:cxnLst/>
            <a:rect l="l" t="t" r="r" b="b"/>
            <a:pathLst>
              <a:path w="1938502" h="1938502">
                <a:moveTo>
                  <a:pt x="0" y="0"/>
                </a:moveTo>
                <a:lnTo>
                  <a:pt x="1938502" y="0"/>
                </a:lnTo>
                <a:lnTo>
                  <a:pt x="1938502" y="1938503"/>
                </a:lnTo>
                <a:lnTo>
                  <a:pt x="0" y="1938503"/>
                </a:lnTo>
                <a:lnTo>
                  <a:pt x="0" y="0"/>
                </a:lnTo>
                <a:close/>
              </a:path>
            </a:pathLst>
          </a:custGeom>
          <a:blipFill>
            <a:blip r:embed="rId5"/>
            <a:stretch>
              <a:fillRect/>
            </a:stretch>
          </a:blipFill>
        </p:spPr>
      </p:sp>
      <p:sp>
        <p:nvSpPr>
          <p:cNvPr id="7" name="Freeform 7"/>
          <p:cNvSpPr/>
          <p:nvPr/>
        </p:nvSpPr>
        <p:spPr>
          <a:xfrm>
            <a:off x="5282798" y="3493353"/>
            <a:ext cx="6105161" cy="1938502"/>
          </a:xfrm>
          <a:custGeom>
            <a:avLst/>
            <a:gdLst/>
            <a:ahLst/>
            <a:cxnLst/>
            <a:rect l="l" t="t" r="r" b="b"/>
            <a:pathLst>
              <a:path w="6105161" h="1938502">
                <a:moveTo>
                  <a:pt x="0" y="0"/>
                </a:moveTo>
                <a:lnTo>
                  <a:pt x="6105161" y="0"/>
                </a:lnTo>
                <a:lnTo>
                  <a:pt x="6105161" y="1938503"/>
                </a:lnTo>
                <a:lnTo>
                  <a:pt x="0" y="1938503"/>
                </a:lnTo>
                <a:lnTo>
                  <a:pt x="0" y="0"/>
                </a:lnTo>
                <a:close/>
              </a:path>
            </a:pathLst>
          </a:custGeom>
          <a:blipFill>
            <a:blip r:embed="rId6"/>
            <a:stretch>
              <a:fillRect t="-30842" b="-33211"/>
            </a:stretch>
          </a:blipFill>
        </p:spPr>
      </p:sp>
      <p:sp>
        <p:nvSpPr>
          <p:cNvPr id="8" name="Freeform 8"/>
          <p:cNvSpPr/>
          <p:nvPr/>
        </p:nvSpPr>
        <p:spPr>
          <a:xfrm>
            <a:off x="11830142" y="3493353"/>
            <a:ext cx="3853185" cy="1938502"/>
          </a:xfrm>
          <a:custGeom>
            <a:avLst/>
            <a:gdLst/>
            <a:ahLst/>
            <a:cxnLst/>
            <a:rect l="l" t="t" r="r" b="b"/>
            <a:pathLst>
              <a:path w="3853185" h="1938502">
                <a:moveTo>
                  <a:pt x="0" y="0"/>
                </a:moveTo>
                <a:lnTo>
                  <a:pt x="3853185" y="0"/>
                </a:lnTo>
                <a:lnTo>
                  <a:pt x="3853185" y="1938503"/>
                </a:lnTo>
                <a:lnTo>
                  <a:pt x="0" y="1938503"/>
                </a:lnTo>
                <a:lnTo>
                  <a:pt x="0" y="0"/>
                </a:lnTo>
                <a:close/>
              </a:path>
            </a:pathLst>
          </a:custGeom>
          <a:blipFill>
            <a:blip r:embed="rId7"/>
            <a:stretch>
              <a:fillRect t="-21067" r="-1743" b="-274"/>
            </a:stretch>
          </a:blipFill>
        </p:spPr>
      </p:sp>
      <p:sp>
        <p:nvSpPr>
          <p:cNvPr id="9" name="Freeform 9"/>
          <p:cNvSpPr/>
          <p:nvPr/>
        </p:nvSpPr>
        <p:spPr>
          <a:xfrm>
            <a:off x="4247756" y="5943402"/>
            <a:ext cx="2108186" cy="1984175"/>
          </a:xfrm>
          <a:custGeom>
            <a:avLst/>
            <a:gdLst/>
            <a:ahLst/>
            <a:cxnLst/>
            <a:rect l="l" t="t" r="r" b="b"/>
            <a:pathLst>
              <a:path w="2108186" h="1984175">
                <a:moveTo>
                  <a:pt x="0" y="0"/>
                </a:moveTo>
                <a:lnTo>
                  <a:pt x="2108185" y="0"/>
                </a:lnTo>
                <a:lnTo>
                  <a:pt x="2108185" y="1984174"/>
                </a:lnTo>
                <a:lnTo>
                  <a:pt x="0" y="1984174"/>
                </a:lnTo>
                <a:lnTo>
                  <a:pt x="0" y="0"/>
                </a:lnTo>
                <a:close/>
              </a:path>
            </a:pathLst>
          </a:custGeom>
          <a:blipFill>
            <a:blip r:embed="rId8"/>
            <a:stretch>
              <a:fillRect/>
            </a:stretch>
          </a:blipFill>
        </p:spPr>
      </p:sp>
      <p:sp>
        <p:nvSpPr>
          <p:cNvPr id="10" name="Freeform 10"/>
          <p:cNvSpPr/>
          <p:nvPr/>
        </p:nvSpPr>
        <p:spPr>
          <a:xfrm>
            <a:off x="6925070" y="5943402"/>
            <a:ext cx="5997218" cy="1984175"/>
          </a:xfrm>
          <a:custGeom>
            <a:avLst/>
            <a:gdLst/>
            <a:ahLst/>
            <a:cxnLst/>
            <a:rect l="l" t="t" r="r" b="b"/>
            <a:pathLst>
              <a:path w="5997218" h="1984175">
                <a:moveTo>
                  <a:pt x="0" y="0"/>
                </a:moveTo>
                <a:lnTo>
                  <a:pt x="5997219" y="0"/>
                </a:lnTo>
                <a:lnTo>
                  <a:pt x="5997219" y="1984174"/>
                </a:lnTo>
                <a:lnTo>
                  <a:pt x="0" y="1984174"/>
                </a:lnTo>
                <a:lnTo>
                  <a:pt x="0" y="0"/>
                </a:lnTo>
                <a:close/>
              </a:path>
            </a:pathLst>
          </a:custGeom>
          <a:blipFill>
            <a:blip r:embed="rId9"/>
            <a:stretch>
              <a:fillRect t="-84745" r="-66955" b="-84827"/>
            </a:stretch>
          </a:blipFill>
        </p:spPr>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TextBox 2"/>
          <p:cNvSpPr txBox="1"/>
          <p:nvPr/>
        </p:nvSpPr>
        <p:spPr>
          <a:xfrm>
            <a:off x="4436649" y="1019175"/>
            <a:ext cx="9414703" cy="1076325"/>
          </a:xfrm>
          <a:prstGeom prst="rect">
            <a:avLst/>
          </a:prstGeom>
        </p:spPr>
        <p:txBody>
          <a:bodyPr lIns="0" tIns="0" rIns="0" bIns="0" rtlCol="0" anchor="t">
            <a:spAutoFit/>
          </a:bodyPr>
          <a:lstStyle/>
          <a:p>
            <a:pPr algn="ctr">
              <a:lnSpc>
                <a:spcPts val="8400"/>
              </a:lnSpc>
            </a:pPr>
            <a:r>
              <a:rPr lang="en-US" sz="7000" b="1">
                <a:solidFill>
                  <a:srgbClr val="01003B"/>
                </a:solidFill>
                <a:latin typeface="Lato Bold"/>
                <a:ea typeface="Lato Bold"/>
                <a:cs typeface="Lato Bold"/>
                <a:sym typeface="Lato Bold"/>
              </a:rPr>
              <a:t>GEN AI UTILIZATION</a:t>
            </a:r>
          </a:p>
        </p:txBody>
      </p:sp>
      <p:sp>
        <p:nvSpPr>
          <p:cNvPr id="3" name="TextBox 3"/>
          <p:cNvSpPr txBox="1"/>
          <p:nvPr/>
        </p:nvSpPr>
        <p:spPr>
          <a:xfrm>
            <a:off x="2458725" y="3197771"/>
            <a:ext cx="13370551" cy="5129709"/>
          </a:xfrm>
          <a:prstGeom prst="rect">
            <a:avLst/>
          </a:prstGeom>
        </p:spPr>
        <p:txBody>
          <a:bodyPr lIns="0" tIns="0" rIns="0" bIns="0" rtlCol="0" anchor="t">
            <a:spAutoFit/>
          </a:bodyPr>
          <a:lstStyle/>
          <a:p>
            <a:pPr marL="522040" lvl="1" indent="-261020" algn="l">
              <a:lnSpc>
                <a:spcPts val="3385"/>
              </a:lnSpc>
              <a:buFont typeface="Arial"/>
              <a:buChar char="•"/>
            </a:pPr>
            <a:r>
              <a:rPr lang="en-US" sz="2417" b="1">
                <a:solidFill>
                  <a:srgbClr val="01003B"/>
                </a:solidFill>
                <a:latin typeface="IBM Plex Sans Bold"/>
                <a:ea typeface="IBM Plex Sans Bold"/>
                <a:cs typeface="IBM Plex Sans Bold"/>
                <a:sym typeface="IBM Plex Sans Bold"/>
              </a:rPr>
              <a:t>t5-base: </a:t>
            </a:r>
            <a:r>
              <a:rPr lang="en-US" sz="2417">
                <a:solidFill>
                  <a:srgbClr val="01003B"/>
                </a:solidFill>
                <a:latin typeface="IBM Plex Sans"/>
                <a:ea typeface="IBM Plex Sans"/>
                <a:cs typeface="IBM Plex Sans"/>
                <a:sym typeface="IBM Plex Sans"/>
              </a:rPr>
              <a:t>For error correction of sentences and  efficient processing.</a:t>
            </a:r>
            <a:r>
              <a:rPr lang="en-US" sz="2417" u="none">
                <a:solidFill>
                  <a:srgbClr val="01003B"/>
                </a:solidFill>
                <a:latin typeface="IBM Plex Sans"/>
                <a:ea typeface="IBM Plex Sans"/>
                <a:cs typeface="IBM Plex Sans"/>
                <a:sym typeface="IBM Plex Sans"/>
              </a:rPr>
              <a:t> </a:t>
            </a:r>
          </a:p>
          <a:p>
            <a:pPr algn="l">
              <a:lnSpc>
                <a:spcPts val="3385"/>
              </a:lnSpc>
            </a:pPr>
            <a:endParaRPr lang="en-US" sz="2417" u="none">
              <a:solidFill>
                <a:srgbClr val="01003B"/>
              </a:solidFill>
              <a:latin typeface="IBM Plex Sans"/>
              <a:ea typeface="IBM Plex Sans"/>
              <a:cs typeface="IBM Plex Sans"/>
              <a:sym typeface="IBM Plex Sans"/>
            </a:endParaRPr>
          </a:p>
          <a:p>
            <a:pPr marL="522040" lvl="1" indent="-261020" algn="l">
              <a:lnSpc>
                <a:spcPts val="3385"/>
              </a:lnSpc>
              <a:buFont typeface="Arial"/>
              <a:buChar char="•"/>
            </a:pPr>
            <a:r>
              <a:rPr lang="en-US" sz="2417" b="1" u="none">
                <a:solidFill>
                  <a:srgbClr val="01003B"/>
                </a:solidFill>
                <a:latin typeface="IBM Plex Sans Bold"/>
                <a:ea typeface="IBM Plex Sans Bold"/>
                <a:cs typeface="IBM Plex Sans Bold"/>
                <a:sym typeface="IBM Plex Sans Bold"/>
              </a:rPr>
              <a:t>Wav2Vec2-base-960h:</a:t>
            </a:r>
            <a:r>
              <a:rPr lang="en-US" sz="2417" u="none">
                <a:solidFill>
                  <a:srgbClr val="01003B"/>
                </a:solidFill>
                <a:latin typeface="IBM Plex Sans"/>
                <a:ea typeface="IBM Plex Sans"/>
                <a:cs typeface="IBM Plex Sans"/>
                <a:sym typeface="IBM Plex Sans"/>
              </a:rPr>
              <a:t> For speech recognition and pronunciation analysis.</a:t>
            </a:r>
          </a:p>
          <a:p>
            <a:pPr algn="l">
              <a:lnSpc>
                <a:spcPts val="3385"/>
              </a:lnSpc>
            </a:pPr>
            <a:endParaRPr lang="en-US" sz="2417" u="none">
              <a:solidFill>
                <a:srgbClr val="01003B"/>
              </a:solidFill>
              <a:latin typeface="IBM Plex Sans"/>
              <a:ea typeface="IBM Plex Sans"/>
              <a:cs typeface="IBM Plex Sans"/>
              <a:sym typeface="IBM Plex Sans"/>
            </a:endParaRPr>
          </a:p>
          <a:p>
            <a:pPr algn="just">
              <a:lnSpc>
                <a:spcPts val="3385"/>
              </a:lnSpc>
            </a:pPr>
            <a:endParaRPr lang="en-US" sz="2417" u="none">
              <a:solidFill>
                <a:srgbClr val="01003B"/>
              </a:solidFill>
              <a:latin typeface="IBM Plex Sans"/>
              <a:ea typeface="IBM Plex Sans"/>
              <a:cs typeface="IBM Plex Sans"/>
              <a:sym typeface="IBM Plex Sans"/>
            </a:endParaRPr>
          </a:p>
          <a:p>
            <a:pPr algn="just">
              <a:lnSpc>
                <a:spcPts val="3385"/>
              </a:lnSpc>
            </a:pPr>
            <a:r>
              <a:rPr lang="en-US" sz="2417" u="none">
                <a:solidFill>
                  <a:srgbClr val="01003B"/>
                </a:solidFill>
                <a:latin typeface="IBM Plex Sans"/>
                <a:ea typeface="IBM Plex Sans"/>
                <a:cs typeface="IBM Plex Sans"/>
                <a:sym typeface="IBM Plex Sans"/>
              </a:rPr>
              <a:t>These models work together to provide comprehensive feedback on both written and spoken communication, helping users enhance their soft skills effectively. Users receive instant feedback on their speech and writing, allowing for immediate improvement .Users can improve both their verbal and logical skills, making them more effective in professional and personal interactions.</a:t>
            </a:r>
          </a:p>
          <a:p>
            <a:pPr algn="just">
              <a:lnSpc>
                <a:spcPts val="3385"/>
              </a:lnSpc>
            </a:pPr>
            <a:endParaRPr lang="en-US" sz="2417" u="none">
              <a:solidFill>
                <a:srgbClr val="01003B"/>
              </a:solidFill>
              <a:latin typeface="IBM Plex Sans"/>
              <a:ea typeface="IBM Plex Sans"/>
              <a:cs typeface="IBM Plex Sans"/>
              <a:sym typeface="IBM Plex Sans"/>
            </a:endParaRPr>
          </a:p>
          <a:p>
            <a:pPr algn="just">
              <a:lnSpc>
                <a:spcPts val="3385"/>
              </a:lnSpc>
            </a:pPr>
            <a:endParaRPr lang="en-US" sz="2417" u="none">
              <a:solidFill>
                <a:srgbClr val="01003B"/>
              </a:solidFill>
              <a:latin typeface="IBM Plex Sans"/>
              <a:ea typeface="IBM Plex Sans"/>
              <a:cs typeface="IBM Plex Sans"/>
              <a:sym typeface="IBM Plex Sans"/>
            </a:endParaRPr>
          </a:p>
        </p:txBody>
      </p:sp>
      <p:grpSp>
        <p:nvGrpSpPr>
          <p:cNvPr id="4" name="Group 4"/>
          <p:cNvGrpSpPr/>
          <p:nvPr/>
        </p:nvGrpSpPr>
        <p:grpSpPr>
          <a:xfrm>
            <a:off x="-289060" y="8030141"/>
            <a:ext cx="19151870" cy="9114142"/>
            <a:chOff x="0" y="0"/>
            <a:chExt cx="25535827" cy="12152189"/>
          </a:xfrm>
        </p:grpSpPr>
        <p:sp>
          <p:nvSpPr>
            <p:cNvPr id="5" name="Freeform 5"/>
            <p:cNvSpPr/>
            <p:nvPr/>
          </p:nvSpPr>
          <p:spPr>
            <a:xfrm>
              <a:off x="0" y="383530"/>
              <a:ext cx="14103200" cy="11385128"/>
            </a:xfrm>
            <a:custGeom>
              <a:avLst/>
              <a:gdLst/>
              <a:ahLst/>
              <a:cxnLst/>
              <a:rect l="l" t="t" r="r" b="b"/>
              <a:pathLst>
                <a:path w="14103200" h="11385128">
                  <a:moveTo>
                    <a:pt x="0" y="0"/>
                  </a:moveTo>
                  <a:lnTo>
                    <a:pt x="14103200" y="0"/>
                  </a:lnTo>
                  <a:lnTo>
                    <a:pt x="14103200" y="11385129"/>
                  </a:lnTo>
                  <a:lnTo>
                    <a:pt x="0" y="11385129"/>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6" name="Freeform 6"/>
            <p:cNvSpPr/>
            <p:nvPr/>
          </p:nvSpPr>
          <p:spPr>
            <a:xfrm>
              <a:off x="14774539" y="0"/>
              <a:ext cx="10761288" cy="12152189"/>
            </a:xfrm>
            <a:custGeom>
              <a:avLst/>
              <a:gdLst/>
              <a:ahLst/>
              <a:cxnLst/>
              <a:rect l="l" t="t" r="r" b="b"/>
              <a:pathLst>
                <a:path w="10761288" h="12152189">
                  <a:moveTo>
                    <a:pt x="0" y="0"/>
                  </a:moveTo>
                  <a:lnTo>
                    <a:pt x="10761288" y="0"/>
                  </a:lnTo>
                  <a:lnTo>
                    <a:pt x="10761288" y="12152189"/>
                  </a:lnTo>
                  <a:lnTo>
                    <a:pt x="0" y="12152189"/>
                  </a:lnTo>
                  <a:lnTo>
                    <a:pt x="0" y="0"/>
                  </a:lnTo>
                  <a:close/>
                </a:path>
              </a:pathLst>
            </a:custGeom>
            <a:blipFill>
              <a:blip r:embed="rId4">
                <a:extLst>
                  <a:ext uri="{96DAC541-7B7A-43D3-8B79-37D633B846F1}">
                    <asvg:svgBlip xmlns:asvg="http://schemas.microsoft.com/office/drawing/2016/SVG/main" xmlns="" r:embed="rId5"/>
                  </a:ext>
                </a:extLst>
              </a:blip>
              <a:stretch>
                <a:fillRect l="-39884"/>
              </a:stretch>
            </a:blipFill>
          </p:spPr>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TextBox 2"/>
          <p:cNvSpPr txBox="1"/>
          <p:nvPr/>
        </p:nvSpPr>
        <p:spPr>
          <a:xfrm>
            <a:off x="3847872" y="485775"/>
            <a:ext cx="9909529" cy="771525"/>
          </a:xfrm>
          <a:prstGeom prst="rect">
            <a:avLst/>
          </a:prstGeom>
        </p:spPr>
        <p:txBody>
          <a:bodyPr lIns="0" tIns="0" rIns="0" bIns="0" rtlCol="0" anchor="t">
            <a:spAutoFit/>
          </a:bodyPr>
          <a:lstStyle/>
          <a:p>
            <a:pPr algn="ctr">
              <a:lnSpc>
                <a:spcPts val="6000"/>
              </a:lnSpc>
            </a:pPr>
            <a:r>
              <a:rPr lang="en-US" sz="5000" b="1">
                <a:solidFill>
                  <a:srgbClr val="01003B"/>
                </a:solidFill>
                <a:latin typeface="Lato Bold"/>
                <a:ea typeface="Lato Bold"/>
                <a:cs typeface="Lato Bold"/>
                <a:sym typeface="Lato Bold"/>
              </a:rPr>
              <a:t>SYSTEM ARCHITECTURE</a:t>
            </a:r>
          </a:p>
        </p:txBody>
      </p:sp>
      <p:grpSp>
        <p:nvGrpSpPr>
          <p:cNvPr id="3" name="Group 3"/>
          <p:cNvGrpSpPr/>
          <p:nvPr/>
        </p:nvGrpSpPr>
        <p:grpSpPr>
          <a:xfrm>
            <a:off x="7669968" y="1526768"/>
            <a:ext cx="2356336" cy="865306"/>
            <a:chOff x="0" y="-30407"/>
            <a:chExt cx="1020170" cy="374633"/>
          </a:xfrm>
        </p:grpSpPr>
        <p:sp>
          <p:nvSpPr>
            <p:cNvPr id="4" name="Freeform 4"/>
            <p:cNvSpPr/>
            <p:nvPr/>
          </p:nvSpPr>
          <p:spPr>
            <a:xfrm>
              <a:off x="0" y="0"/>
              <a:ext cx="1020170" cy="344226"/>
            </a:xfrm>
            <a:custGeom>
              <a:avLst/>
              <a:gdLst/>
              <a:ahLst/>
              <a:cxnLst/>
              <a:rect l="l" t="t" r="r" b="b"/>
              <a:pathLst>
                <a:path w="1020170" h="344226">
                  <a:moveTo>
                    <a:pt x="510085" y="0"/>
                  </a:moveTo>
                  <a:cubicBezTo>
                    <a:pt x="228373" y="0"/>
                    <a:pt x="0" y="77058"/>
                    <a:pt x="0" y="172113"/>
                  </a:cubicBezTo>
                  <a:cubicBezTo>
                    <a:pt x="0" y="267168"/>
                    <a:pt x="228373" y="344226"/>
                    <a:pt x="510085" y="344226"/>
                  </a:cubicBezTo>
                  <a:cubicBezTo>
                    <a:pt x="791797" y="344226"/>
                    <a:pt x="1020170" y="267168"/>
                    <a:pt x="1020170" y="172113"/>
                  </a:cubicBezTo>
                  <a:cubicBezTo>
                    <a:pt x="1020170" y="77058"/>
                    <a:pt x="791797" y="0"/>
                    <a:pt x="510085" y="0"/>
                  </a:cubicBezTo>
                  <a:close/>
                </a:path>
              </a:pathLst>
            </a:custGeom>
            <a:solidFill>
              <a:srgbClr val="C15EF0"/>
            </a:solidFill>
          </p:spPr>
        </p:sp>
        <p:sp>
          <p:nvSpPr>
            <p:cNvPr id="5" name="TextBox 5"/>
            <p:cNvSpPr txBox="1"/>
            <p:nvPr/>
          </p:nvSpPr>
          <p:spPr>
            <a:xfrm>
              <a:off x="95640" y="-30407"/>
              <a:ext cx="828888" cy="336833"/>
            </a:xfrm>
            <a:prstGeom prst="rect">
              <a:avLst/>
            </a:prstGeom>
          </p:spPr>
          <p:txBody>
            <a:bodyPr lIns="50800" tIns="50800" rIns="50800" bIns="50800" rtlCol="0" anchor="ctr"/>
            <a:lstStyle/>
            <a:p>
              <a:pPr algn="ctr">
                <a:lnSpc>
                  <a:spcPts val="3639"/>
                </a:lnSpc>
              </a:pPr>
              <a:r>
                <a:rPr lang="en-US" sz="2599" b="1" dirty="0">
                  <a:solidFill>
                    <a:srgbClr val="FFFFFF"/>
                  </a:solidFill>
                  <a:latin typeface="Lato Bold"/>
                  <a:ea typeface="Lato Bold"/>
                  <a:cs typeface="Lato Bold"/>
                  <a:sym typeface="Lato Bold"/>
                </a:rPr>
                <a:t>Login</a:t>
              </a:r>
            </a:p>
          </p:txBody>
        </p:sp>
      </p:grpSp>
      <p:grpSp>
        <p:nvGrpSpPr>
          <p:cNvPr id="6" name="Group 6"/>
          <p:cNvGrpSpPr/>
          <p:nvPr/>
        </p:nvGrpSpPr>
        <p:grpSpPr>
          <a:xfrm>
            <a:off x="7553095" y="2654218"/>
            <a:ext cx="2590081" cy="876291"/>
            <a:chOff x="0" y="-43847"/>
            <a:chExt cx="682161" cy="230793"/>
          </a:xfrm>
        </p:grpSpPr>
        <p:sp>
          <p:nvSpPr>
            <p:cNvPr id="7" name="Freeform 7"/>
            <p:cNvSpPr/>
            <p:nvPr/>
          </p:nvSpPr>
          <p:spPr>
            <a:xfrm>
              <a:off x="0" y="0"/>
              <a:ext cx="682161" cy="183168"/>
            </a:xfrm>
            <a:custGeom>
              <a:avLst/>
              <a:gdLst/>
              <a:ahLst/>
              <a:cxnLst/>
              <a:rect l="l" t="t" r="r" b="b"/>
              <a:pathLst>
                <a:path w="682161" h="183168">
                  <a:moveTo>
                    <a:pt x="91584" y="0"/>
                  </a:moveTo>
                  <a:lnTo>
                    <a:pt x="590577" y="0"/>
                  </a:lnTo>
                  <a:cubicBezTo>
                    <a:pt x="614867" y="0"/>
                    <a:pt x="638162" y="9649"/>
                    <a:pt x="655337" y="26824"/>
                  </a:cubicBezTo>
                  <a:cubicBezTo>
                    <a:pt x="672512" y="44000"/>
                    <a:pt x="682161" y="67294"/>
                    <a:pt x="682161" y="91584"/>
                  </a:cubicBezTo>
                  <a:lnTo>
                    <a:pt x="682161" y="91584"/>
                  </a:lnTo>
                  <a:cubicBezTo>
                    <a:pt x="682161" y="115873"/>
                    <a:pt x="672512" y="139168"/>
                    <a:pt x="655337" y="156343"/>
                  </a:cubicBezTo>
                  <a:cubicBezTo>
                    <a:pt x="638162" y="173519"/>
                    <a:pt x="614867" y="183168"/>
                    <a:pt x="590577" y="183168"/>
                  </a:cubicBezTo>
                  <a:lnTo>
                    <a:pt x="91584" y="183168"/>
                  </a:lnTo>
                  <a:cubicBezTo>
                    <a:pt x="67294" y="183168"/>
                    <a:pt x="44000" y="173519"/>
                    <a:pt x="26824" y="156343"/>
                  </a:cubicBezTo>
                  <a:cubicBezTo>
                    <a:pt x="9649" y="139168"/>
                    <a:pt x="0" y="115873"/>
                    <a:pt x="0" y="91584"/>
                  </a:cubicBezTo>
                  <a:lnTo>
                    <a:pt x="0" y="91584"/>
                  </a:lnTo>
                  <a:cubicBezTo>
                    <a:pt x="0" y="67294"/>
                    <a:pt x="9649" y="44000"/>
                    <a:pt x="26824" y="26824"/>
                  </a:cubicBezTo>
                  <a:cubicBezTo>
                    <a:pt x="44000" y="9649"/>
                    <a:pt x="67294" y="0"/>
                    <a:pt x="91584" y="0"/>
                  </a:cubicBezTo>
                  <a:close/>
                </a:path>
              </a:pathLst>
            </a:custGeom>
            <a:solidFill>
              <a:srgbClr val="FFAAB2"/>
            </a:solidFill>
          </p:spPr>
        </p:sp>
        <p:sp>
          <p:nvSpPr>
            <p:cNvPr id="8" name="TextBox 8"/>
            <p:cNvSpPr txBox="1"/>
            <p:nvPr/>
          </p:nvSpPr>
          <p:spPr>
            <a:xfrm>
              <a:off x="0" y="-43847"/>
              <a:ext cx="682161" cy="230793"/>
            </a:xfrm>
            <a:prstGeom prst="rect">
              <a:avLst/>
            </a:prstGeom>
          </p:spPr>
          <p:txBody>
            <a:bodyPr lIns="50800" tIns="50800" rIns="50800" bIns="50800" rtlCol="0" anchor="ctr"/>
            <a:lstStyle/>
            <a:p>
              <a:pPr algn="ctr">
                <a:lnSpc>
                  <a:spcPts val="3359"/>
                </a:lnSpc>
              </a:pPr>
              <a:r>
                <a:rPr lang="en-US" sz="2399" b="1" dirty="0">
                  <a:solidFill>
                    <a:srgbClr val="FFFFFF"/>
                  </a:solidFill>
                  <a:latin typeface="Lato Bold"/>
                  <a:ea typeface="Lato Bold"/>
                  <a:cs typeface="Lato Bold"/>
                  <a:sym typeface="Lato Bold"/>
                </a:rPr>
                <a:t>Home Page </a:t>
              </a:r>
            </a:p>
          </p:txBody>
        </p:sp>
      </p:grpSp>
      <p:grpSp>
        <p:nvGrpSpPr>
          <p:cNvPr id="9" name="Group 9"/>
          <p:cNvGrpSpPr/>
          <p:nvPr/>
        </p:nvGrpSpPr>
        <p:grpSpPr>
          <a:xfrm>
            <a:off x="2824544" y="4375609"/>
            <a:ext cx="1974238" cy="818615"/>
            <a:chOff x="-6857" y="-46221"/>
            <a:chExt cx="819657" cy="339869"/>
          </a:xfrm>
        </p:grpSpPr>
        <p:sp>
          <p:nvSpPr>
            <p:cNvPr id="10" name="Freeform 10"/>
            <p:cNvSpPr/>
            <p:nvPr/>
          </p:nvSpPr>
          <p:spPr>
            <a:xfrm>
              <a:off x="0" y="0"/>
              <a:ext cx="812800" cy="282719"/>
            </a:xfrm>
            <a:custGeom>
              <a:avLst/>
              <a:gdLst/>
              <a:ahLst/>
              <a:cxnLst/>
              <a:rect l="l" t="t" r="r" b="b"/>
              <a:pathLst>
                <a:path w="812800" h="282719">
                  <a:moveTo>
                    <a:pt x="609600" y="0"/>
                  </a:moveTo>
                  <a:cubicBezTo>
                    <a:pt x="721824" y="0"/>
                    <a:pt x="812800" y="63289"/>
                    <a:pt x="812800" y="141360"/>
                  </a:cubicBezTo>
                  <a:cubicBezTo>
                    <a:pt x="812800" y="219430"/>
                    <a:pt x="721824" y="282719"/>
                    <a:pt x="609600" y="282719"/>
                  </a:cubicBezTo>
                  <a:lnTo>
                    <a:pt x="203200" y="282719"/>
                  </a:lnTo>
                  <a:cubicBezTo>
                    <a:pt x="90976" y="282719"/>
                    <a:pt x="0" y="219430"/>
                    <a:pt x="0" y="141360"/>
                  </a:cubicBezTo>
                  <a:cubicBezTo>
                    <a:pt x="0" y="63289"/>
                    <a:pt x="90976" y="0"/>
                    <a:pt x="203200" y="0"/>
                  </a:cubicBezTo>
                  <a:close/>
                </a:path>
              </a:pathLst>
            </a:custGeom>
            <a:solidFill>
              <a:srgbClr val="E96AA9"/>
            </a:solidFill>
          </p:spPr>
        </p:sp>
        <p:sp>
          <p:nvSpPr>
            <p:cNvPr id="11" name="TextBox 11"/>
            <p:cNvSpPr txBox="1"/>
            <p:nvPr/>
          </p:nvSpPr>
          <p:spPr>
            <a:xfrm>
              <a:off x="-6857" y="-46221"/>
              <a:ext cx="812800" cy="339869"/>
            </a:xfrm>
            <a:prstGeom prst="rect">
              <a:avLst/>
            </a:prstGeom>
          </p:spPr>
          <p:txBody>
            <a:bodyPr lIns="50800" tIns="50800" rIns="50800" bIns="50800" rtlCol="0" anchor="ctr"/>
            <a:lstStyle/>
            <a:p>
              <a:pPr algn="ctr">
                <a:lnSpc>
                  <a:spcPts val="3639"/>
                </a:lnSpc>
              </a:pPr>
              <a:r>
                <a:rPr lang="en-US" sz="2599" b="1" dirty="0">
                  <a:solidFill>
                    <a:srgbClr val="F8F8F8"/>
                  </a:solidFill>
                  <a:latin typeface="Lato Bold"/>
                  <a:ea typeface="Lato Bold"/>
                  <a:cs typeface="Lato Bold"/>
                  <a:sym typeface="Lato Bold"/>
                </a:rPr>
                <a:t>Progress</a:t>
              </a:r>
            </a:p>
          </p:txBody>
        </p:sp>
      </p:grpSp>
      <p:grpSp>
        <p:nvGrpSpPr>
          <p:cNvPr id="12" name="Group 12"/>
          <p:cNvGrpSpPr/>
          <p:nvPr/>
        </p:nvGrpSpPr>
        <p:grpSpPr>
          <a:xfrm>
            <a:off x="5501260" y="4399473"/>
            <a:ext cx="2168708" cy="887262"/>
            <a:chOff x="0" y="-46741"/>
            <a:chExt cx="812800" cy="332533"/>
          </a:xfrm>
        </p:grpSpPr>
        <p:sp>
          <p:nvSpPr>
            <p:cNvPr id="13" name="Freeform 13"/>
            <p:cNvSpPr/>
            <p:nvPr/>
          </p:nvSpPr>
          <p:spPr>
            <a:xfrm>
              <a:off x="0" y="0"/>
              <a:ext cx="812800" cy="275383"/>
            </a:xfrm>
            <a:custGeom>
              <a:avLst/>
              <a:gdLst/>
              <a:ahLst/>
              <a:cxnLst/>
              <a:rect l="l" t="t" r="r" b="b"/>
              <a:pathLst>
                <a:path w="812800" h="275383">
                  <a:moveTo>
                    <a:pt x="609600" y="0"/>
                  </a:moveTo>
                  <a:cubicBezTo>
                    <a:pt x="721824" y="0"/>
                    <a:pt x="812800" y="61647"/>
                    <a:pt x="812800" y="137691"/>
                  </a:cubicBezTo>
                  <a:cubicBezTo>
                    <a:pt x="812800" y="213736"/>
                    <a:pt x="721824" y="275383"/>
                    <a:pt x="609600" y="275383"/>
                  </a:cubicBezTo>
                  <a:lnTo>
                    <a:pt x="203200" y="275383"/>
                  </a:lnTo>
                  <a:cubicBezTo>
                    <a:pt x="90976" y="275383"/>
                    <a:pt x="0" y="213736"/>
                    <a:pt x="0" y="137691"/>
                  </a:cubicBezTo>
                  <a:cubicBezTo>
                    <a:pt x="0" y="61647"/>
                    <a:pt x="90976" y="0"/>
                    <a:pt x="203200" y="0"/>
                  </a:cubicBezTo>
                  <a:close/>
                </a:path>
              </a:pathLst>
            </a:custGeom>
            <a:solidFill>
              <a:srgbClr val="E96AA9"/>
            </a:solidFill>
          </p:spPr>
        </p:sp>
        <p:sp>
          <p:nvSpPr>
            <p:cNvPr id="14" name="TextBox 14"/>
            <p:cNvSpPr txBox="1"/>
            <p:nvPr/>
          </p:nvSpPr>
          <p:spPr>
            <a:xfrm>
              <a:off x="0" y="-46741"/>
              <a:ext cx="812800" cy="332533"/>
            </a:xfrm>
            <a:prstGeom prst="rect">
              <a:avLst/>
            </a:prstGeom>
          </p:spPr>
          <p:txBody>
            <a:bodyPr lIns="50800" tIns="50800" rIns="50800" bIns="50800" rtlCol="0" anchor="ctr"/>
            <a:lstStyle/>
            <a:p>
              <a:pPr algn="ctr">
                <a:lnSpc>
                  <a:spcPts val="3639"/>
                </a:lnSpc>
              </a:pPr>
              <a:r>
                <a:rPr lang="en-US" sz="2599" b="1" dirty="0">
                  <a:solidFill>
                    <a:srgbClr val="F8F8F8"/>
                  </a:solidFill>
                  <a:latin typeface="Lato Bold"/>
                  <a:ea typeface="Lato Bold"/>
                  <a:cs typeface="Lato Bold"/>
                  <a:sym typeface="Lato Bold"/>
                </a:rPr>
                <a:t>Dashboard</a:t>
              </a:r>
            </a:p>
          </p:txBody>
        </p:sp>
      </p:grpSp>
      <p:grpSp>
        <p:nvGrpSpPr>
          <p:cNvPr id="15" name="Group 15"/>
          <p:cNvGrpSpPr/>
          <p:nvPr/>
        </p:nvGrpSpPr>
        <p:grpSpPr>
          <a:xfrm>
            <a:off x="11009343" y="4374852"/>
            <a:ext cx="2616430" cy="958022"/>
            <a:chOff x="0" y="-43446"/>
            <a:chExt cx="908172" cy="332533"/>
          </a:xfrm>
        </p:grpSpPr>
        <p:sp>
          <p:nvSpPr>
            <p:cNvPr id="16" name="Freeform 16"/>
            <p:cNvSpPr/>
            <p:nvPr/>
          </p:nvSpPr>
          <p:spPr>
            <a:xfrm>
              <a:off x="0" y="0"/>
              <a:ext cx="908172" cy="275383"/>
            </a:xfrm>
            <a:custGeom>
              <a:avLst/>
              <a:gdLst/>
              <a:ahLst/>
              <a:cxnLst/>
              <a:rect l="l" t="t" r="r" b="b"/>
              <a:pathLst>
                <a:path w="908172" h="275383">
                  <a:moveTo>
                    <a:pt x="704972" y="0"/>
                  </a:moveTo>
                  <a:cubicBezTo>
                    <a:pt x="817196" y="0"/>
                    <a:pt x="908172" y="61647"/>
                    <a:pt x="908172" y="137691"/>
                  </a:cubicBezTo>
                  <a:cubicBezTo>
                    <a:pt x="908172" y="213736"/>
                    <a:pt x="817196" y="275383"/>
                    <a:pt x="704972" y="275383"/>
                  </a:cubicBezTo>
                  <a:lnTo>
                    <a:pt x="203200" y="275383"/>
                  </a:lnTo>
                  <a:cubicBezTo>
                    <a:pt x="90976" y="275383"/>
                    <a:pt x="0" y="213736"/>
                    <a:pt x="0" y="137691"/>
                  </a:cubicBezTo>
                  <a:cubicBezTo>
                    <a:pt x="0" y="61647"/>
                    <a:pt x="90976" y="0"/>
                    <a:pt x="203200" y="0"/>
                  </a:cubicBezTo>
                  <a:close/>
                </a:path>
              </a:pathLst>
            </a:custGeom>
            <a:solidFill>
              <a:srgbClr val="E96AA9"/>
            </a:solidFill>
          </p:spPr>
        </p:sp>
        <p:sp>
          <p:nvSpPr>
            <p:cNvPr id="17" name="TextBox 17"/>
            <p:cNvSpPr txBox="1"/>
            <p:nvPr/>
          </p:nvSpPr>
          <p:spPr>
            <a:xfrm>
              <a:off x="0" y="-43446"/>
              <a:ext cx="908172" cy="332533"/>
            </a:xfrm>
            <a:prstGeom prst="rect">
              <a:avLst/>
            </a:prstGeom>
          </p:spPr>
          <p:txBody>
            <a:bodyPr lIns="50800" tIns="50800" rIns="50800" bIns="50800" rtlCol="0" anchor="ctr"/>
            <a:lstStyle/>
            <a:p>
              <a:pPr algn="ctr">
                <a:lnSpc>
                  <a:spcPts val="3639"/>
                </a:lnSpc>
              </a:pPr>
              <a:r>
                <a:rPr lang="en-US" sz="2599" b="1" dirty="0">
                  <a:solidFill>
                    <a:srgbClr val="F8F8F8"/>
                  </a:solidFill>
                  <a:latin typeface="Lato Bold"/>
                  <a:ea typeface="Lato Bold"/>
                  <a:cs typeface="Lato Bold"/>
                  <a:sym typeface="Lato Bold"/>
                </a:rPr>
                <a:t>User chat space </a:t>
              </a:r>
            </a:p>
          </p:txBody>
        </p:sp>
      </p:grpSp>
      <p:grpSp>
        <p:nvGrpSpPr>
          <p:cNvPr id="18" name="Group 18"/>
          <p:cNvGrpSpPr/>
          <p:nvPr/>
        </p:nvGrpSpPr>
        <p:grpSpPr>
          <a:xfrm>
            <a:off x="8060356" y="4396408"/>
            <a:ext cx="2389333" cy="874869"/>
            <a:chOff x="0" y="-52469"/>
            <a:chExt cx="908172" cy="332533"/>
          </a:xfrm>
        </p:grpSpPr>
        <p:sp>
          <p:nvSpPr>
            <p:cNvPr id="19" name="Freeform 19"/>
            <p:cNvSpPr/>
            <p:nvPr/>
          </p:nvSpPr>
          <p:spPr>
            <a:xfrm>
              <a:off x="0" y="0"/>
              <a:ext cx="908172" cy="275383"/>
            </a:xfrm>
            <a:custGeom>
              <a:avLst/>
              <a:gdLst/>
              <a:ahLst/>
              <a:cxnLst/>
              <a:rect l="l" t="t" r="r" b="b"/>
              <a:pathLst>
                <a:path w="908172" h="275383">
                  <a:moveTo>
                    <a:pt x="704972" y="0"/>
                  </a:moveTo>
                  <a:cubicBezTo>
                    <a:pt x="817196" y="0"/>
                    <a:pt x="908172" y="61647"/>
                    <a:pt x="908172" y="137691"/>
                  </a:cubicBezTo>
                  <a:cubicBezTo>
                    <a:pt x="908172" y="213736"/>
                    <a:pt x="817196" y="275383"/>
                    <a:pt x="704972" y="275383"/>
                  </a:cubicBezTo>
                  <a:lnTo>
                    <a:pt x="203200" y="275383"/>
                  </a:lnTo>
                  <a:cubicBezTo>
                    <a:pt x="90976" y="275383"/>
                    <a:pt x="0" y="213736"/>
                    <a:pt x="0" y="137691"/>
                  </a:cubicBezTo>
                  <a:cubicBezTo>
                    <a:pt x="0" y="61647"/>
                    <a:pt x="90976" y="0"/>
                    <a:pt x="203200" y="0"/>
                  </a:cubicBezTo>
                  <a:close/>
                </a:path>
              </a:pathLst>
            </a:custGeom>
            <a:solidFill>
              <a:srgbClr val="E96AA9"/>
            </a:solidFill>
          </p:spPr>
        </p:sp>
        <p:sp>
          <p:nvSpPr>
            <p:cNvPr id="20" name="TextBox 20"/>
            <p:cNvSpPr txBox="1"/>
            <p:nvPr/>
          </p:nvSpPr>
          <p:spPr>
            <a:xfrm>
              <a:off x="0" y="-52469"/>
              <a:ext cx="908172" cy="332533"/>
            </a:xfrm>
            <a:prstGeom prst="rect">
              <a:avLst/>
            </a:prstGeom>
          </p:spPr>
          <p:txBody>
            <a:bodyPr lIns="50800" tIns="50800" rIns="50800" bIns="50800" rtlCol="0" anchor="ctr"/>
            <a:lstStyle/>
            <a:p>
              <a:pPr algn="ctr">
                <a:lnSpc>
                  <a:spcPts val="3639"/>
                </a:lnSpc>
              </a:pPr>
              <a:r>
                <a:rPr lang="en-US" sz="2599" b="1" dirty="0" err="1">
                  <a:solidFill>
                    <a:srgbClr val="F8F8F8"/>
                  </a:solidFill>
                  <a:latin typeface="Lato Bold"/>
                  <a:ea typeface="Lato Bold"/>
                  <a:cs typeface="Lato Bold"/>
                  <a:sym typeface="Lato Bold"/>
                </a:rPr>
                <a:t>Assesments</a:t>
              </a:r>
              <a:r>
                <a:rPr lang="en-US" sz="2599" b="1" dirty="0">
                  <a:solidFill>
                    <a:srgbClr val="F8F8F8"/>
                  </a:solidFill>
                  <a:latin typeface="Lato Bold"/>
                  <a:ea typeface="Lato Bold"/>
                  <a:cs typeface="Lato Bold"/>
                  <a:sym typeface="Lato Bold"/>
                </a:rPr>
                <a:t> </a:t>
              </a:r>
            </a:p>
          </p:txBody>
        </p:sp>
      </p:grpSp>
      <p:grpSp>
        <p:nvGrpSpPr>
          <p:cNvPr id="21" name="Group 21"/>
          <p:cNvGrpSpPr/>
          <p:nvPr/>
        </p:nvGrpSpPr>
        <p:grpSpPr>
          <a:xfrm>
            <a:off x="3622985" y="6039165"/>
            <a:ext cx="3582119" cy="1278914"/>
            <a:chOff x="0" y="-46921"/>
            <a:chExt cx="943439" cy="336833"/>
          </a:xfrm>
        </p:grpSpPr>
        <p:sp>
          <p:nvSpPr>
            <p:cNvPr id="22" name="Freeform 22"/>
            <p:cNvSpPr/>
            <p:nvPr/>
          </p:nvSpPr>
          <p:spPr>
            <a:xfrm>
              <a:off x="0" y="0"/>
              <a:ext cx="943439" cy="279683"/>
            </a:xfrm>
            <a:custGeom>
              <a:avLst/>
              <a:gdLst/>
              <a:ahLst/>
              <a:cxnLst/>
              <a:rect l="l" t="t" r="r" b="b"/>
              <a:pathLst>
                <a:path w="943439" h="279683">
                  <a:moveTo>
                    <a:pt x="203200" y="0"/>
                  </a:moveTo>
                  <a:lnTo>
                    <a:pt x="943439" y="0"/>
                  </a:lnTo>
                  <a:lnTo>
                    <a:pt x="740239" y="279683"/>
                  </a:lnTo>
                  <a:lnTo>
                    <a:pt x="0" y="279683"/>
                  </a:lnTo>
                  <a:lnTo>
                    <a:pt x="203200" y="0"/>
                  </a:lnTo>
                  <a:close/>
                </a:path>
              </a:pathLst>
            </a:custGeom>
            <a:solidFill>
              <a:srgbClr val="A5B5F0"/>
            </a:solidFill>
          </p:spPr>
        </p:sp>
        <p:sp>
          <p:nvSpPr>
            <p:cNvPr id="23" name="TextBox 23"/>
            <p:cNvSpPr txBox="1"/>
            <p:nvPr/>
          </p:nvSpPr>
          <p:spPr>
            <a:xfrm>
              <a:off x="101600" y="-46921"/>
              <a:ext cx="740239" cy="336833"/>
            </a:xfrm>
            <a:prstGeom prst="rect">
              <a:avLst/>
            </a:prstGeom>
          </p:spPr>
          <p:txBody>
            <a:bodyPr lIns="50800" tIns="50800" rIns="50800" bIns="50800" rtlCol="0" anchor="ctr"/>
            <a:lstStyle/>
            <a:p>
              <a:pPr algn="ctr">
                <a:lnSpc>
                  <a:spcPts val="3639"/>
                </a:lnSpc>
              </a:pPr>
              <a:r>
                <a:rPr lang="en-US" sz="2599" b="1" dirty="0">
                  <a:solidFill>
                    <a:srgbClr val="000000"/>
                  </a:solidFill>
                  <a:latin typeface="Lato Bold"/>
                  <a:ea typeface="Lato Bold"/>
                  <a:cs typeface="Lato Bold"/>
                  <a:sym typeface="Lato Bold"/>
                </a:rPr>
                <a:t>Logical Test </a:t>
              </a:r>
            </a:p>
          </p:txBody>
        </p:sp>
      </p:grpSp>
      <p:grpSp>
        <p:nvGrpSpPr>
          <p:cNvPr id="24" name="Group 24"/>
          <p:cNvGrpSpPr/>
          <p:nvPr/>
        </p:nvGrpSpPr>
        <p:grpSpPr>
          <a:xfrm>
            <a:off x="10718573" y="6105151"/>
            <a:ext cx="3582119" cy="1278914"/>
            <a:chOff x="0" y="-29542"/>
            <a:chExt cx="943439" cy="336833"/>
          </a:xfrm>
        </p:grpSpPr>
        <p:sp>
          <p:nvSpPr>
            <p:cNvPr id="25" name="Freeform 25"/>
            <p:cNvSpPr/>
            <p:nvPr/>
          </p:nvSpPr>
          <p:spPr>
            <a:xfrm>
              <a:off x="0" y="0"/>
              <a:ext cx="943439" cy="279683"/>
            </a:xfrm>
            <a:custGeom>
              <a:avLst/>
              <a:gdLst/>
              <a:ahLst/>
              <a:cxnLst/>
              <a:rect l="l" t="t" r="r" b="b"/>
              <a:pathLst>
                <a:path w="943439" h="279683">
                  <a:moveTo>
                    <a:pt x="203200" y="0"/>
                  </a:moveTo>
                  <a:lnTo>
                    <a:pt x="943439" y="0"/>
                  </a:lnTo>
                  <a:lnTo>
                    <a:pt x="740239" y="279683"/>
                  </a:lnTo>
                  <a:lnTo>
                    <a:pt x="0" y="279683"/>
                  </a:lnTo>
                  <a:lnTo>
                    <a:pt x="203200" y="0"/>
                  </a:lnTo>
                  <a:close/>
                </a:path>
              </a:pathLst>
            </a:custGeom>
            <a:solidFill>
              <a:srgbClr val="A5B5F0"/>
            </a:solidFill>
          </p:spPr>
        </p:sp>
        <p:sp>
          <p:nvSpPr>
            <p:cNvPr id="26" name="TextBox 26"/>
            <p:cNvSpPr txBox="1"/>
            <p:nvPr/>
          </p:nvSpPr>
          <p:spPr>
            <a:xfrm>
              <a:off x="101967" y="-29542"/>
              <a:ext cx="740239" cy="336833"/>
            </a:xfrm>
            <a:prstGeom prst="rect">
              <a:avLst/>
            </a:prstGeom>
          </p:spPr>
          <p:txBody>
            <a:bodyPr lIns="50800" tIns="50800" rIns="50800" bIns="50800" rtlCol="0" anchor="ctr"/>
            <a:lstStyle/>
            <a:p>
              <a:pPr algn="ctr">
                <a:lnSpc>
                  <a:spcPts val="3639"/>
                </a:lnSpc>
              </a:pPr>
              <a:r>
                <a:rPr lang="en-US" sz="2599" b="1" dirty="0">
                  <a:solidFill>
                    <a:srgbClr val="000000"/>
                  </a:solidFill>
                  <a:latin typeface="Lato Bold"/>
                  <a:ea typeface="Lato Bold"/>
                  <a:cs typeface="Lato Bold"/>
                  <a:sym typeface="Lato Bold"/>
                </a:rPr>
                <a:t>Error Check   </a:t>
              </a:r>
            </a:p>
          </p:txBody>
        </p:sp>
      </p:grpSp>
      <p:grpSp>
        <p:nvGrpSpPr>
          <p:cNvPr id="27" name="Group 27"/>
          <p:cNvGrpSpPr/>
          <p:nvPr/>
        </p:nvGrpSpPr>
        <p:grpSpPr>
          <a:xfrm>
            <a:off x="7044359" y="6117616"/>
            <a:ext cx="3808301" cy="1278914"/>
            <a:chOff x="0" y="-26259"/>
            <a:chExt cx="1003009" cy="336833"/>
          </a:xfrm>
        </p:grpSpPr>
        <p:sp>
          <p:nvSpPr>
            <p:cNvPr id="28" name="Freeform 28"/>
            <p:cNvSpPr/>
            <p:nvPr/>
          </p:nvSpPr>
          <p:spPr>
            <a:xfrm>
              <a:off x="0" y="0"/>
              <a:ext cx="1003009" cy="279683"/>
            </a:xfrm>
            <a:custGeom>
              <a:avLst/>
              <a:gdLst/>
              <a:ahLst/>
              <a:cxnLst/>
              <a:rect l="l" t="t" r="r" b="b"/>
              <a:pathLst>
                <a:path w="1003009" h="279683">
                  <a:moveTo>
                    <a:pt x="203200" y="0"/>
                  </a:moveTo>
                  <a:lnTo>
                    <a:pt x="1003009" y="0"/>
                  </a:lnTo>
                  <a:lnTo>
                    <a:pt x="799809" y="279683"/>
                  </a:lnTo>
                  <a:lnTo>
                    <a:pt x="0" y="279683"/>
                  </a:lnTo>
                  <a:lnTo>
                    <a:pt x="203200" y="0"/>
                  </a:lnTo>
                  <a:close/>
                </a:path>
              </a:pathLst>
            </a:custGeom>
            <a:solidFill>
              <a:srgbClr val="A5B5F0"/>
            </a:solidFill>
          </p:spPr>
        </p:sp>
        <p:sp>
          <p:nvSpPr>
            <p:cNvPr id="29" name="TextBox 29"/>
            <p:cNvSpPr txBox="1"/>
            <p:nvPr/>
          </p:nvSpPr>
          <p:spPr>
            <a:xfrm>
              <a:off x="108621" y="-26259"/>
              <a:ext cx="799809" cy="336833"/>
            </a:xfrm>
            <a:prstGeom prst="rect">
              <a:avLst/>
            </a:prstGeom>
          </p:spPr>
          <p:txBody>
            <a:bodyPr lIns="50800" tIns="50800" rIns="50800" bIns="50800" rtlCol="0" anchor="ctr"/>
            <a:lstStyle/>
            <a:p>
              <a:pPr algn="ctr">
                <a:lnSpc>
                  <a:spcPts val="3639"/>
                </a:lnSpc>
              </a:pPr>
              <a:r>
                <a:rPr lang="en-US" sz="2599" b="1" dirty="0" err="1" smtClean="0">
                  <a:solidFill>
                    <a:srgbClr val="000000"/>
                  </a:solidFill>
                  <a:latin typeface="Lato Bold"/>
                  <a:ea typeface="Lato Bold"/>
                  <a:cs typeface="Lato Bold"/>
                  <a:sym typeface="Lato Bold"/>
                </a:rPr>
                <a:t>Pronounciation</a:t>
              </a:r>
              <a:r>
                <a:rPr lang="en-US" sz="2599" b="1" dirty="0" smtClean="0">
                  <a:solidFill>
                    <a:srgbClr val="000000"/>
                  </a:solidFill>
                  <a:latin typeface="Lato Bold"/>
                  <a:ea typeface="Lato Bold"/>
                  <a:cs typeface="Lato Bold"/>
                  <a:sym typeface="Lato Bold"/>
                </a:rPr>
                <a:t> </a:t>
              </a:r>
              <a:r>
                <a:rPr lang="en-US" sz="2599" b="1" dirty="0">
                  <a:solidFill>
                    <a:srgbClr val="000000"/>
                  </a:solidFill>
                  <a:latin typeface="Lato Bold"/>
                  <a:ea typeface="Lato Bold"/>
                  <a:cs typeface="Lato Bold"/>
                  <a:sym typeface="Lato Bold"/>
                </a:rPr>
                <a:t>Test </a:t>
              </a:r>
            </a:p>
          </p:txBody>
        </p:sp>
      </p:grpSp>
      <p:grpSp>
        <p:nvGrpSpPr>
          <p:cNvPr id="30" name="Group 30"/>
          <p:cNvGrpSpPr/>
          <p:nvPr/>
        </p:nvGrpSpPr>
        <p:grpSpPr>
          <a:xfrm>
            <a:off x="7587901" y="8355866"/>
            <a:ext cx="2721218" cy="943322"/>
            <a:chOff x="0" y="-42240"/>
            <a:chExt cx="716699" cy="248447"/>
          </a:xfrm>
        </p:grpSpPr>
        <p:sp>
          <p:nvSpPr>
            <p:cNvPr id="31" name="Freeform 31"/>
            <p:cNvSpPr/>
            <p:nvPr/>
          </p:nvSpPr>
          <p:spPr>
            <a:xfrm>
              <a:off x="0" y="0"/>
              <a:ext cx="716699" cy="191297"/>
            </a:xfrm>
            <a:custGeom>
              <a:avLst/>
              <a:gdLst/>
              <a:ahLst/>
              <a:cxnLst/>
              <a:rect l="l" t="t" r="r" b="b"/>
              <a:pathLst>
                <a:path w="716699" h="191297">
                  <a:moveTo>
                    <a:pt x="0" y="0"/>
                  </a:moveTo>
                  <a:lnTo>
                    <a:pt x="716699" y="0"/>
                  </a:lnTo>
                  <a:lnTo>
                    <a:pt x="716699" y="191297"/>
                  </a:lnTo>
                  <a:lnTo>
                    <a:pt x="0" y="191297"/>
                  </a:lnTo>
                  <a:close/>
                </a:path>
              </a:pathLst>
            </a:custGeom>
            <a:solidFill>
              <a:srgbClr val="E1A5F0"/>
            </a:solidFill>
          </p:spPr>
        </p:sp>
        <p:sp>
          <p:nvSpPr>
            <p:cNvPr id="32" name="TextBox 32"/>
            <p:cNvSpPr txBox="1"/>
            <p:nvPr/>
          </p:nvSpPr>
          <p:spPr>
            <a:xfrm>
              <a:off x="0" y="-42240"/>
              <a:ext cx="716699" cy="248447"/>
            </a:xfrm>
            <a:prstGeom prst="rect">
              <a:avLst/>
            </a:prstGeom>
          </p:spPr>
          <p:txBody>
            <a:bodyPr lIns="50800" tIns="50800" rIns="50800" bIns="50800" rtlCol="0" anchor="ctr"/>
            <a:lstStyle/>
            <a:p>
              <a:pPr algn="ctr">
                <a:lnSpc>
                  <a:spcPts val="3639"/>
                </a:lnSpc>
              </a:pPr>
              <a:r>
                <a:rPr lang="en-US" sz="2599" b="1" dirty="0">
                  <a:solidFill>
                    <a:srgbClr val="FFFFFF"/>
                  </a:solidFill>
                  <a:latin typeface="Lato Bold"/>
                  <a:ea typeface="Lato Bold"/>
                  <a:cs typeface="Lato Bold"/>
                  <a:sym typeface="Lato Bold"/>
                </a:rPr>
                <a:t>Test score</a:t>
              </a:r>
            </a:p>
          </p:txBody>
        </p:sp>
      </p:grpSp>
      <p:grpSp>
        <p:nvGrpSpPr>
          <p:cNvPr id="33" name="Group 33"/>
          <p:cNvGrpSpPr/>
          <p:nvPr/>
        </p:nvGrpSpPr>
        <p:grpSpPr>
          <a:xfrm>
            <a:off x="12826464" y="7724163"/>
            <a:ext cx="2725281" cy="943322"/>
            <a:chOff x="0" y="-31019"/>
            <a:chExt cx="717769" cy="248447"/>
          </a:xfrm>
        </p:grpSpPr>
        <p:sp>
          <p:nvSpPr>
            <p:cNvPr id="34" name="Freeform 34"/>
            <p:cNvSpPr/>
            <p:nvPr/>
          </p:nvSpPr>
          <p:spPr>
            <a:xfrm>
              <a:off x="0" y="0"/>
              <a:ext cx="716699" cy="191297"/>
            </a:xfrm>
            <a:custGeom>
              <a:avLst/>
              <a:gdLst/>
              <a:ahLst/>
              <a:cxnLst/>
              <a:rect l="l" t="t" r="r" b="b"/>
              <a:pathLst>
                <a:path w="716699" h="191297">
                  <a:moveTo>
                    <a:pt x="0" y="0"/>
                  </a:moveTo>
                  <a:lnTo>
                    <a:pt x="716699" y="0"/>
                  </a:lnTo>
                  <a:lnTo>
                    <a:pt x="716699" y="191297"/>
                  </a:lnTo>
                  <a:lnTo>
                    <a:pt x="0" y="191297"/>
                  </a:lnTo>
                  <a:close/>
                </a:path>
              </a:pathLst>
            </a:custGeom>
            <a:solidFill>
              <a:srgbClr val="4CB456"/>
            </a:solidFill>
          </p:spPr>
        </p:sp>
        <p:sp>
          <p:nvSpPr>
            <p:cNvPr id="35" name="TextBox 35"/>
            <p:cNvSpPr txBox="1"/>
            <p:nvPr/>
          </p:nvSpPr>
          <p:spPr>
            <a:xfrm>
              <a:off x="1070" y="-31019"/>
              <a:ext cx="716699" cy="248447"/>
            </a:xfrm>
            <a:prstGeom prst="rect">
              <a:avLst/>
            </a:prstGeom>
          </p:spPr>
          <p:txBody>
            <a:bodyPr lIns="50800" tIns="50800" rIns="50800" bIns="50800" rtlCol="0" anchor="ctr"/>
            <a:lstStyle/>
            <a:p>
              <a:pPr algn="ctr">
                <a:lnSpc>
                  <a:spcPts val="3639"/>
                </a:lnSpc>
              </a:pPr>
              <a:r>
                <a:rPr lang="en-US" sz="2599" b="1" dirty="0">
                  <a:solidFill>
                    <a:srgbClr val="FFFFFF"/>
                  </a:solidFill>
                  <a:latin typeface="Lato Bold"/>
                  <a:ea typeface="Lato Bold"/>
                  <a:cs typeface="Lato Bold"/>
                  <a:sym typeface="Lato Bold"/>
                </a:rPr>
                <a:t>Feedback</a:t>
              </a:r>
            </a:p>
          </p:txBody>
        </p:sp>
      </p:grpSp>
      <p:grpSp>
        <p:nvGrpSpPr>
          <p:cNvPr id="36" name="Group 36"/>
          <p:cNvGrpSpPr/>
          <p:nvPr/>
        </p:nvGrpSpPr>
        <p:grpSpPr>
          <a:xfrm>
            <a:off x="2740318" y="8275987"/>
            <a:ext cx="2760942" cy="1206849"/>
            <a:chOff x="0" y="0"/>
            <a:chExt cx="812800" cy="355287"/>
          </a:xfrm>
        </p:grpSpPr>
        <p:sp>
          <p:nvSpPr>
            <p:cNvPr id="37" name="Freeform 37"/>
            <p:cNvSpPr/>
            <p:nvPr/>
          </p:nvSpPr>
          <p:spPr>
            <a:xfrm>
              <a:off x="0" y="0"/>
              <a:ext cx="812800" cy="355287"/>
            </a:xfrm>
            <a:custGeom>
              <a:avLst/>
              <a:gdLst/>
              <a:ahLst/>
              <a:cxnLst/>
              <a:rect l="l" t="t" r="r" b="b"/>
              <a:pathLst>
                <a:path w="812800" h="355287">
                  <a:moveTo>
                    <a:pt x="406400" y="0"/>
                  </a:moveTo>
                  <a:cubicBezTo>
                    <a:pt x="181951" y="0"/>
                    <a:pt x="0" y="79534"/>
                    <a:pt x="0" y="177644"/>
                  </a:cubicBezTo>
                  <a:cubicBezTo>
                    <a:pt x="0" y="275753"/>
                    <a:pt x="181951" y="355287"/>
                    <a:pt x="406400" y="355287"/>
                  </a:cubicBezTo>
                  <a:cubicBezTo>
                    <a:pt x="630849" y="355287"/>
                    <a:pt x="812800" y="275753"/>
                    <a:pt x="812800" y="177644"/>
                  </a:cubicBezTo>
                  <a:cubicBezTo>
                    <a:pt x="812800" y="79534"/>
                    <a:pt x="630849" y="0"/>
                    <a:pt x="406400" y="0"/>
                  </a:cubicBezTo>
                  <a:close/>
                </a:path>
              </a:pathLst>
            </a:custGeom>
            <a:solidFill>
              <a:srgbClr val="C15EF0"/>
            </a:solidFill>
          </p:spPr>
        </p:sp>
        <p:sp>
          <p:nvSpPr>
            <p:cNvPr id="38" name="TextBox 38"/>
            <p:cNvSpPr txBox="1"/>
            <p:nvPr/>
          </p:nvSpPr>
          <p:spPr>
            <a:xfrm>
              <a:off x="76200" y="-14317"/>
              <a:ext cx="660400" cy="336296"/>
            </a:xfrm>
            <a:prstGeom prst="rect">
              <a:avLst/>
            </a:prstGeom>
          </p:spPr>
          <p:txBody>
            <a:bodyPr lIns="50800" tIns="50800" rIns="50800" bIns="50800" rtlCol="0" anchor="ctr"/>
            <a:lstStyle/>
            <a:p>
              <a:pPr algn="ctr">
                <a:lnSpc>
                  <a:spcPts val="3359"/>
                </a:lnSpc>
              </a:pPr>
              <a:r>
                <a:rPr lang="en-US" sz="2399" b="1">
                  <a:solidFill>
                    <a:srgbClr val="FFFFFF"/>
                  </a:solidFill>
                  <a:latin typeface="Lato Bold"/>
                  <a:ea typeface="Lato Bold"/>
                  <a:cs typeface="Lato Bold"/>
                  <a:sym typeface="Lato Bold"/>
                </a:rPr>
                <a:t>Suggested Learning Path</a:t>
              </a:r>
            </a:p>
          </p:txBody>
        </p:sp>
      </p:grpSp>
      <p:sp>
        <p:nvSpPr>
          <p:cNvPr id="39" name="AutoShape 39"/>
          <p:cNvSpPr/>
          <p:nvPr/>
        </p:nvSpPr>
        <p:spPr>
          <a:xfrm>
            <a:off x="8848136" y="2392074"/>
            <a:ext cx="0" cy="428625"/>
          </a:xfrm>
          <a:prstGeom prst="line">
            <a:avLst/>
          </a:prstGeom>
          <a:ln w="38100" cap="flat">
            <a:solidFill>
              <a:srgbClr val="000000"/>
            </a:solidFill>
            <a:prstDash val="solid"/>
            <a:headEnd type="none" w="sm" len="sm"/>
            <a:tailEnd type="arrow" w="med" len="sm"/>
          </a:ln>
        </p:spPr>
      </p:sp>
      <p:sp>
        <p:nvSpPr>
          <p:cNvPr id="40" name="AutoShape 40"/>
          <p:cNvSpPr/>
          <p:nvPr/>
        </p:nvSpPr>
        <p:spPr>
          <a:xfrm>
            <a:off x="8848136" y="3516164"/>
            <a:ext cx="3469422" cy="983855"/>
          </a:xfrm>
          <a:prstGeom prst="line">
            <a:avLst/>
          </a:prstGeom>
          <a:ln w="38100" cap="flat">
            <a:solidFill>
              <a:srgbClr val="000000"/>
            </a:solidFill>
            <a:prstDash val="sysDot"/>
            <a:headEnd type="none" w="sm" len="sm"/>
            <a:tailEnd type="none" w="sm" len="sm"/>
          </a:ln>
        </p:spPr>
      </p:sp>
      <p:sp>
        <p:nvSpPr>
          <p:cNvPr id="41" name="AutoShape 41"/>
          <p:cNvSpPr/>
          <p:nvPr/>
        </p:nvSpPr>
        <p:spPr>
          <a:xfrm>
            <a:off x="8848136" y="3516164"/>
            <a:ext cx="406886" cy="1018286"/>
          </a:xfrm>
          <a:prstGeom prst="line">
            <a:avLst/>
          </a:prstGeom>
          <a:ln w="38100" cap="flat">
            <a:solidFill>
              <a:srgbClr val="000000"/>
            </a:solidFill>
            <a:prstDash val="sysDot"/>
            <a:headEnd type="none" w="sm" len="sm"/>
            <a:tailEnd type="none" w="sm" len="sm"/>
          </a:ln>
        </p:spPr>
      </p:sp>
      <p:sp>
        <p:nvSpPr>
          <p:cNvPr id="42" name="AutoShape 42"/>
          <p:cNvSpPr/>
          <p:nvPr/>
        </p:nvSpPr>
        <p:spPr>
          <a:xfrm flipH="1">
            <a:off x="6585614" y="3516164"/>
            <a:ext cx="2262522" cy="1008022"/>
          </a:xfrm>
          <a:prstGeom prst="line">
            <a:avLst/>
          </a:prstGeom>
          <a:ln w="38100" cap="flat">
            <a:solidFill>
              <a:srgbClr val="000000"/>
            </a:solidFill>
            <a:prstDash val="sysDot"/>
            <a:headEnd type="none" w="sm" len="sm"/>
            <a:tailEnd type="none" w="sm" len="sm"/>
          </a:ln>
        </p:spPr>
      </p:sp>
      <p:sp>
        <p:nvSpPr>
          <p:cNvPr id="43" name="AutoShape 43"/>
          <p:cNvSpPr/>
          <p:nvPr/>
        </p:nvSpPr>
        <p:spPr>
          <a:xfrm flipH="1">
            <a:off x="3819921" y="3516164"/>
            <a:ext cx="5028215" cy="970774"/>
          </a:xfrm>
          <a:prstGeom prst="line">
            <a:avLst/>
          </a:prstGeom>
          <a:ln w="38100" cap="flat">
            <a:solidFill>
              <a:srgbClr val="000000"/>
            </a:solidFill>
            <a:prstDash val="sysDot"/>
            <a:headEnd type="none" w="sm" len="sm"/>
            <a:tailEnd type="none" w="sm" len="sm"/>
          </a:ln>
        </p:spPr>
      </p:sp>
      <p:sp>
        <p:nvSpPr>
          <p:cNvPr id="44" name="AutoShape 44"/>
          <p:cNvSpPr/>
          <p:nvPr/>
        </p:nvSpPr>
        <p:spPr>
          <a:xfrm>
            <a:off x="9255022" y="5258962"/>
            <a:ext cx="3254611" cy="958356"/>
          </a:xfrm>
          <a:prstGeom prst="line">
            <a:avLst/>
          </a:prstGeom>
          <a:ln w="38100" cap="flat">
            <a:solidFill>
              <a:srgbClr val="000000"/>
            </a:solidFill>
            <a:prstDash val="solid"/>
            <a:headEnd type="none" w="sm" len="sm"/>
            <a:tailEnd type="arrow" w="med" len="sm"/>
          </a:ln>
        </p:spPr>
      </p:sp>
      <p:sp>
        <p:nvSpPr>
          <p:cNvPr id="45" name="AutoShape 45"/>
          <p:cNvSpPr/>
          <p:nvPr/>
        </p:nvSpPr>
        <p:spPr>
          <a:xfrm flipH="1">
            <a:off x="8948510" y="5258962"/>
            <a:ext cx="306512" cy="958356"/>
          </a:xfrm>
          <a:prstGeom prst="line">
            <a:avLst/>
          </a:prstGeom>
          <a:ln w="38100" cap="flat">
            <a:solidFill>
              <a:srgbClr val="000000"/>
            </a:solidFill>
            <a:prstDash val="solid"/>
            <a:headEnd type="none" w="sm" len="sm"/>
            <a:tailEnd type="arrow" w="med" len="sm"/>
          </a:ln>
        </p:spPr>
      </p:sp>
      <p:sp>
        <p:nvSpPr>
          <p:cNvPr id="46" name="AutoShape 46"/>
          <p:cNvSpPr/>
          <p:nvPr/>
        </p:nvSpPr>
        <p:spPr>
          <a:xfrm flipH="1">
            <a:off x="5414045" y="5258962"/>
            <a:ext cx="3840977" cy="958356"/>
          </a:xfrm>
          <a:prstGeom prst="line">
            <a:avLst/>
          </a:prstGeom>
          <a:ln w="38100" cap="flat">
            <a:solidFill>
              <a:srgbClr val="000000"/>
            </a:solidFill>
            <a:prstDash val="solid"/>
            <a:headEnd type="none" w="sm" len="sm"/>
            <a:tailEnd type="arrow" w="med" len="sm"/>
          </a:ln>
        </p:spPr>
      </p:sp>
      <p:sp>
        <p:nvSpPr>
          <p:cNvPr id="47" name="AutoShape 47"/>
          <p:cNvSpPr/>
          <p:nvPr/>
        </p:nvSpPr>
        <p:spPr>
          <a:xfrm>
            <a:off x="8948510" y="7279240"/>
            <a:ext cx="0" cy="529725"/>
          </a:xfrm>
          <a:prstGeom prst="line">
            <a:avLst/>
          </a:prstGeom>
          <a:ln w="38100" cap="flat">
            <a:solidFill>
              <a:srgbClr val="000000"/>
            </a:solidFill>
            <a:prstDash val="solid"/>
            <a:headEnd type="none" w="sm" len="sm"/>
            <a:tailEnd type="none" w="sm" len="sm"/>
          </a:ln>
        </p:spPr>
      </p:sp>
      <p:sp>
        <p:nvSpPr>
          <p:cNvPr id="48" name="AutoShape 48"/>
          <p:cNvSpPr/>
          <p:nvPr/>
        </p:nvSpPr>
        <p:spPr>
          <a:xfrm>
            <a:off x="8948510" y="8205103"/>
            <a:ext cx="3877954" cy="0"/>
          </a:xfrm>
          <a:prstGeom prst="line">
            <a:avLst/>
          </a:prstGeom>
          <a:ln w="38100" cap="flat">
            <a:solidFill>
              <a:srgbClr val="000000"/>
            </a:solidFill>
            <a:prstDash val="solid"/>
            <a:headEnd type="none" w="sm" len="sm"/>
            <a:tailEnd type="none" w="sm" len="sm"/>
          </a:ln>
        </p:spPr>
      </p:sp>
      <p:sp>
        <p:nvSpPr>
          <p:cNvPr id="49" name="AutoShape 49"/>
          <p:cNvSpPr/>
          <p:nvPr/>
        </p:nvSpPr>
        <p:spPr>
          <a:xfrm>
            <a:off x="5702390" y="7828015"/>
            <a:ext cx="6492240" cy="0"/>
          </a:xfrm>
          <a:prstGeom prst="line">
            <a:avLst/>
          </a:prstGeom>
          <a:ln w="38100" cap="flat">
            <a:solidFill>
              <a:srgbClr val="000000"/>
            </a:solidFill>
            <a:prstDash val="solid"/>
            <a:headEnd type="none" w="sm" len="sm"/>
            <a:tailEnd type="none" w="sm" len="sm"/>
          </a:ln>
        </p:spPr>
      </p:sp>
      <p:sp>
        <p:nvSpPr>
          <p:cNvPr id="50" name="AutoShape 50"/>
          <p:cNvSpPr/>
          <p:nvPr/>
        </p:nvSpPr>
        <p:spPr>
          <a:xfrm>
            <a:off x="5414045" y="7279240"/>
            <a:ext cx="288345" cy="548775"/>
          </a:xfrm>
          <a:prstGeom prst="line">
            <a:avLst/>
          </a:prstGeom>
          <a:ln w="38100" cap="flat">
            <a:solidFill>
              <a:srgbClr val="000000"/>
            </a:solidFill>
            <a:prstDash val="solid"/>
            <a:headEnd type="none" w="sm" len="sm"/>
            <a:tailEnd type="none" w="sm" len="sm"/>
          </a:ln>
        </p:spPr>
      </p:sp>
      <p:sp>
        <p:nvSpPr>
          <p:cNvPr id="51" name="AutoShape 51"/>
          <p:cNvSpPr/>
          <p:nvPr/>
        </p:nvSpPr>
        <p:spPr>
          <a:xfrm flipV="1">
            <a:off x="12194630" y="7279240"/>
            <a:ext cx="315003" cy="548775"/>
          </a:xfrm>
          <a:prstGeom prst="line">
            <a:avLst/>
          </a:prstGeom>
          <a:ln w="38100" cap="flat">
            <a:solidFill>
              <a:srgbClr val="000000"/>
            </a:solidFill>
            <a:prstDash val="solid"/>
            <a:headEnd type="none" w="sm" len="sm"/>
            <a:tailEnd type="none" w="sm" len="sm"/>
          </a:ln>
        </p:spPr>
      </p:sp>
      <p:sp>
        <p:nvSpPr>
          <p:cNvPr id="52" name="AutoShape 52"/>
          <p:cNvSpPr/>
          <p:nvPr/>
        </p:nvSpPr>
        <p:spPr>
          <a:xfrm flipH="1">
            <a:off x="8948510" y="7279240"/>
            <a:ext cx="0" cy="1237006"/>
          </a:xfrm>
          <a:prstGeom prst="line">
            <a:avLst/>
          </a:prstGeom>
          <a:ln w="38100" cap="flat">
            <a:solidFill>
              <a:srgbClr val="000000"/>
            </a:solidFill>
            <a:prstDash val="solid"/>
            <a:headEnd type="none" w="sm" len="sm"/>
            <a:tailEnd type="arrow" w="med" len="sm"/>
          </a:ln>
        </p:spPr>
      </p:sp>
      <p:sp>
        <p:nvSpPr>
          <p:cNvPr id="53" name="AutoShape 53"/>
          <p:cNvSpPr/>
          <p:nvPr/>
        </p:nvSpPr>
        <p:spPr>
          <a:xfrm flipH="1">
            <a:off x="5501260" y="8879412"/>
            <a:ext cx="2086641" cy="0"/>
          </a:xfrm>
          <a:prstGeom prst="line">
            <a:avLst/>
          </a:prstGeom>
          <a:ln w="38100" cap="flat">
            <a:solidFill>
              <a:srgbClr val="000000"/>
            </a:solidFill>
            <a:prstDash val="solid"/>
            <a:headEnd type="none" w="sm" len="sm"/>
            <a:tailEnd type="arrow" w="med" len="sm"/>
          </a:ln>
        </p:spPr>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TextBox 2"/>
          <p:cNvSpPr txBox="1"/>
          <p:nvPr/>
        </p:nvSpPr>
        <p:spPr>
          <a:xfrm>
            <a:off x="3224502" y="642937"/>
            <a:ext cx="11838996" cy="771525"/>
          </a:xfrm>
          <a:prstGeom prst="rect">
            <a:avLst/>
          </a:prstGeom>
        </p:spPr>
        <p:txBody>
          <a:bodyPr lIns="0" tIns="0" rIns="0" bIns="0" rtlCol="0" anchor="t">
            <a:spAutoFit/>
          </a:bodyPr>
          <a:lstStyle/>
          <a:p>
            <a:pPr algn="ctr">
              <a:lnSpc>
                <a:spcPts val="6000"/>
              </a:lnSpc>
            </a:pPr>
            <a:r>
              <a:rPr lang="en-US" sz="5000" b="1">
                <a:solidFill>
                  <a:srgbClr val="01003B"/>
                </a:solidFill>
                <a:latin typeface="Lato Bold"/>
                <a:ea typeface="Lato Bold"/>
                <a:cs typeface="Lato Bold"/>
                <a:sym typeface="Lato Bold"/>
              </a:rPr>
              <a:t>FUNCTIONAL ARCHITECTURE</a:t>
            </a:r>
          </a:p>
        </p:txBody>
      </p:sp>
      <p:sp>
        <p:nvSpPr>
          <p:cNvPr id="3" name="Freeform 3"/>
          <p:cNvSpPr/>
          <p:nvPr/>
        </p:nvSpPr>
        <p:spPr>
          <a:xfrm rot="-8354780">
            <a:off x="14202375" y="422782"/>
            <a:ext cx="6415196" cy="2321135"/>
          </a:xfrm>
          <a:custGeom>
            <a:avLst/>
            <a:gdLst/>
            <a:ahLst/>
            <a:cxnLst/>
            <a:rect l="l" t="t" r="r" b="b"/>
            <a:pathLst>
              <a:path w="6415196" h="2321135">
                <a:moveTo>
                  <a:pt x="0" y="0"/>
                </a:moveTo>
                <a:lnTo>
                  <a:pt x="6415196" y="0"/>
                </a:lnTo>
                <a:lnTo>
                  <a:pt x="6415196" y="2321135"/>
                </a:lnTo>
                <a:lnTo>
                  <a:pt x="0" y="2321135"/>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4" name="Freeform 4"/>
          <p:cNvSpPr/>
          <p:nvPr/>
        </p:nvSpPr>
        <p:spPr>
          <a:xfrm rot="-8354780">
            <a:off x="-1374214" y="8548522"/>
            <a:ext cx="6523002" cy="2360141"/>
          </a:xfrm>
          <a:custGeom>
            <a:avLst/>
            <a:gdLst/>
            <a:ahLst/>
            <a:cxnLst/>
            <a:rect l="l" t="t" r="r" b="b"/>
            <a:pathLst>
              <a:path w="6523002" h="2360141">
                <a:moveTo>
                  <a:pt x="0" y="0"/>
                </a:moveTo>
                <a:lnTo>
                  <a:pt x="6523002" y="0"/>
                </a:lnTo>
                <a:lnTo>
                  <a:pt x="6523002" y="2360141"/>
                </a:lnTo>
                <a:lnTo>
                  <a:pt x="0" y="2360141"/>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72553" y="2400300"/>
            <a:ext cx="13742894" cy="6864654"/>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TotalTime>
  <Words>1078</Words>
  <Application>Microsoft Office PowerPoint</Application>
  <PresentationFormat>Custom</PresentationFormat>
  <Paragraphs>118</Paragraphs>
  <Slides>20</Slides>
  <Notes>0</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20</vt:i4>
      </vt:variant>
    </vt:vector>
  </HeadingPairs>
  <TitlesOfParts>
    <vt:vector size="35" baseType="lpstr">
      <vt:lpstr>Canva Sans Bold</vt:lpstr>
      <vt:lpstr>Arial</vt:lpstr>
      <vt:lpstr>Lato Bold</vt:lpstr>
      <vt:lpstr>Quicksand</vt:lpstr>
      <vt:lpstr>IBM Plex Sans Bold</vt:lpstr>
      <vt:lpstr>Garet</vt:lpstr>
      <vt:lpstr>Calibri</vt:lpstr>
      <vt:lpstr>Telegraf Bold</vt:lpstr>
      <vt:lpstr>Be Vietnam Ultra-Bold</vt:lpstr>
      <vt:lpstr>Canva Sans</vt:lpstr>
      <vt:lpstr>Quicksand Bold</vt:lpstr>
      <vt:lpstr>IBM Plex Sans</vt:lpstr>
      <vt:lpstr>Lato</vt:lpstr>
      <vt:lpstr>Be Vietnam</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Proposal Presentation</dc:title>
  <dc:creator>Raghu Ram</dc:creator>
  <cp:lastModifiedBy>Raghu Ram</cp:lastModifiedBy>
  <cp:revision>2</cp:revision>
  <dcterms:created xsi:type="dcterms:W3CDTF">2006-08-16T00:00:00Z</dcterms:created>
  <dcterms:modified xsi:type="dcterms:W3CDTF">2024-09-02T16:21:38Z</dcterms:modified>
  <dc:identifier>DAGPO6avzmc</dc:identifier>
</cp:coreProperties>
</file>